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5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3" r:id="rId46"/>
    <p:sldId id="301" r:id="rId47"/>
    <p:sldId id="302" r:id="rId48"/>
    <p:sldId id="304" r:id="rId49"/>
    <p:sldId id="306" r:id="rId50"/>
    <p:sldId id="30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4"/>
    <p:restoredTop sz="92969"/>
  </p:normalViewPr>
  <p:slideViewPr>
    <p:cSldViewPr snapToGrid="0" snapToObjects="1">
      <p:cViewPr varScale="1">
        <p:scale>
          <a:sx n="76" d="100"/>
          <a:sy n="76" d="100"/>
        </p:scale>
        <p:origin x="714" y="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E99EDD-34AF-AE4A-B30B-91EDAB642DA5}" type="datetimeFigureOut">
              <a:rPr lang="en-US" smtClean="0"/>
              <a:t>9/7/2017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B925BC-89B9-CB45-9C26-6D669388DC17}" type="slidenum">
              <a:rPr lang="en-US" smtClean="0"/>
              <a:t>‹#›</a:t>
            </a:fld>
            <a:endParaRPr lang="en-US"/>
          </a:p>
        </p:txBody>
      </p:sp>
    </p:spTree>
    <p:extLst>
      <p:ext uri="{BB962C8B-B14F-4D97-AF65-F5344CB8AC3E}">
        <p14:creationId xmlns:p14="http://schemas.microsoft.com/office/powerpoint/2010/main" val="194416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31DC1-261F-8047-BB47-3F5B3E1BE785}" type="slidenum">
              <a:rPr lang="en-US" altLang="x-none"/>
              <a:pPr/>
              <a:t>2</a:t>
            </a:fld>
            <a:endParaRPr lang="en-US" altLang="x-none"/>
          </a:p>
        </p:txBody>
      </p:sp>
      <p:sp>
        <p:nvSpPr>
          <p:cNvPr id="1050626" name="Rectangle 2"/>
          <p:cNvSpPr>
            <a:spLocks noGrp="1" noRot="1" noChangeAspect="1" noChangeArrowheads="1" noTextEdit="1"/>
          </p:cNvSpPr>
          <p:nvPr>
            <p:ph type="sldImg"/>
          </p:nvPr>
        </p:nvSpPr>
        <p:spPr>
          <a:ln/>
        </p:spPr>
      </p:sp>
      <p:sp>
        <p:nvSpPr>
          <p:cNvPr id="1050627" name="Rectangle 3"/>
          <p:cNvSpPr>
            <a:spLocks noGrp="1" noChangeArrowheads="1"/>
          </p:cNvSpPr>
          <p:nvPr>
            <p:ph type="body" idx="1"/>
          </p:nvPr>
        </p:nvSpPr>
        <p:spPr/>
        <p:txBody>
          <a:bodyPr/>
          <a:lstStyle/>
          <a:p>
            <a:r>
              <a:rPr lang="en-US" altLang="x-none"/>
              <a:t>Chapter 13 Outline</a:t>
            </a:r>
          </a:p>
        </p:txBody>
      </p:sp>
    </p:spTree>
    <p:extLst>
      <p:ext uri="{BB962C8B-B14F-4D97-AF65-F5344CB8AC3E}">
        <p14:creationId xmlns:p14="http://schemas.microsoft.com/office/powerpoint/2010/main" val="169664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41754" name="Rectangle 26"/>
          <p:cNvSpPr>
            <a:spLocks noChangeArrowheads="1"/>
          </p:cNvSpPr>
          <p:nvPr userDrawn="1"/>
        </p:nvSpPr>
        <p:spPr bwMode="auto">
          <a:xfrm>
            <a:off x="7010400" y="990600"/>
            <a:ext cx="1422400" cy="1143000"/>
          </a:xfrm>
          <a:prstGeom prst="rect">
            <a:avLst/>
          </a:prstGeom>
          <a:gradFill rotWithShape="1">
            <a:gsLst>
              <a:gs pos="0">
                <a:srgbClr val="E1151F"/>
              </a:gs>
              <a:gs pos="100000">
                <a:srgbClr val="E1151F">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0" name="Rectangle 2"/>
          <p:cNvSpPr>
            <a:spLocks noChangeArrowheads="1"/>
          </p:cNvSpPr>
          <p:nvPr/>
        </p:nvSpPr>
        <p:spPr bwMode="auto">
          <a:xfrm>
            <a:off x="0" y="6334125"/>
            <a:ext cx="12192000" cy="95250"/>
          </a:xfrm>
          <a:prstGeom prst="rect">
            <a:avLst/>
          </a:prstGeom>
          <a:solidFill>
            <a:schemeClr val="accent1">
              <a:alpha val="70000"/>
            </a:schemeClr>
          </a:solidFill>
          <a:ln>
            <a:noFill/>
          </a:ln>
          <a:effectLst/>
          <a:extLst>
            <a:ext uri="{91240B29-F687-4F45-9708-019B960494DF}">
              <a14:hiddenLine xmlns:a14="http://schemas.microsoft.com/office/drawing/2010/main" w="9525">
                <a:solidFill>
                  <a:srgbClr val="B5D335"/>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1" name="Rectangle 3"/>
          <p:cNvSpPr>
            <a:spLocks noChangeArrowheads="1"/>
          </p:cNvSpPr>
          <p:nvPr/>
        </p:nvSpPr>
        <p:spPr bwMode="auto">
          <a:xfrm>
            <a:off x="0" y="6429375"/>
            <a:ext cx="12192000" cy="152400"/>
          </a:xfrm>
          <a:prstGeom prst="rect">
            <a:avLst/>
          </a:prstGeom>
          <a:gradFill rotWithShape="1">
            <a:gsLst>
              <a:gs pos="0">
                <a:srgbClr val="242985"/>
              </a:gs>
              <a:gs pos="100000">
                <a:srgbClr val="242985">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2" name="Line 4"/>
          <p:cNvSpPr>
            <a:spLocks noChangeShapeType="1"/>
          </p:cNvSpPr>
          <p:nvPr/>
        </p:nvSpPr>
        <p:spPr bwMode="auto">
          <a:xfrm>
            <a:off x="0" y="65532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33" name="Rectangle 5"/>
          <p:cNvSpPr>
            <a:spLocks noChangeArrowheads="1"/>
          </p:cNvSpPr>
          <p:nvPr userDrawn="1"/>
        </p:nvSpPr>
        <p:spPr bwMode="auto">
          <a:xfrm>
            <a:off x="0" y="0"/>
            <a:ext cx="12192000" cy="228600"/>
          </a:xfrm>
          <a:prstGeom prst="rect">
            <a:avLst/>
          </a:prstGeom>
          <a:solidFill>
            <a:srgbClr val="003362">
              <a:alpha val="8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4" name="Line 6"/>
          <p:cNvSpPr>
            <a:spLocks noChangeShapeType="1"/>
          </p:cNvSpPr>
          <p:nvPr/>
        </p:nvSpPr>
        <p:spPr bwMode="auto">
          <a:xfrm>
            <a:off x="0" y="214313"/>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37" name="Line 9"/>
          <p:cNvSpPr>
            <a:spLocks noChangeShapeType="1"/>
          </p:cNvSpPr>
          <p:nvPr/>
        </p:nvSpPr>
        <p:spPr bwMode="auto">
          <a:xfrm>
            <a:off x="0" y="6434138"/>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38" name="Rectangle 10"/>
          <p:cNvSpPr>
            <a:spLocks noChangeArrowheads="1"/>
          </p:cNvSpPr>
          <p:nvPr/>
        </p:nvSpPr>
        <p:spPr bwMode="auto">
          <a:xfrm>
            <a:off x="0" y="6553200"/>
            <a:ext cx="12192000" cy="304800"/>
          </a:xfrm>
          <a:prstGeom prst="rect">
            <a:avLst/>
          </a:prstGeom>
          <a:gradFill rotWithShape="1">
            <a:gsLst>
              <a:gs pos="0">
                <a:srgbClr val="E1151F"/>
              </a:gs>
              <a:gs pos="100000">
                <a:srgbClr val="E1151F">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9" name="Line 11"/>
          <p:cNvSpPr>
            <a:spLocks noChangeShapeType="1"/>
          </p:cNvSpPr>
          <p:nvPr/>
        </p:nvSpPr>
        <p:spPr bwMode="auto">
          <a:xfrm>
            <a:off x="0" y="68580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40" name="Rectangle 12"/>
          <p:cNvSpPr>
            <a:spLocks noChangeArrowheads="1"/>
          </p:cNvSpPr>
          <p:nvPr userDrawn="1"/>
        </p:nvSpPr>
        <p:spPr bwMode="auto">
          <a:xfrm>
            <a:off x="0" y="0"/>
            <a:ext cx="12192000" cy="228600"/>
          </a:xfrm>
          <a:prstGeom prst="rect">
            <a:avLst/>
          </a:pr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45" name="Line 17"/>
          <p:cNvSpPr>
            <a:spLocks noChangeShapeType="1"/>
          </p:cNvSpPr>
          <p:nvPr/>
        </p:nvSpPr>
        <p:spPr bwMode="auto">
          <a:xfrm>
            <a:off x="0" y="6550026"/>
            <a:ext cx="12192000" cy="317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46" name="Rectangle 18"/>
          <p:cNvSpPr>
            <a:spLocks noGrp="1" noChangeArrowheads="1"/>
          </p:cNvSpPr>
          <p:nvPr>
            <p:ph type="ctrTitle" sz="quarter"/>
          </p:nvPr>
        </p:nvSpPr>
        <p:spPr>
          <a:xfrm>
            <a:off x="914400" y="4092576"/>
            <a:ext cx="10363200" cy="1470025"/>
          </a:xfrm>
        </p:spPr>
        <p:txBody>
          <a:bodyPr/>
          <a:lstStyle>
            <a:lvl1pPr>
              <a:defRPr sz="7200">
                <a:solidFill>
                  <a:schemeClr val="tx1"/>
                </a:solidFill>
              </a:defRPr>
            </a:lvl1pPr>
          </a:lstStyle>
          <a:p>
            <a:pPr lvl="0"/>
            <a:r>
              <a:rPr lang="en-US" altLang="x-none" noProof="0" smtClean="0"/>
              <a:t>Click to edit Master title style</a:t>
            </a:r>
          </a:p>
        </p:txBody>
      </p:sp>
      <p:sp>
        <p:nvSpPr>
          <p:cNvPr id="841747" name="Rectangle 19"/>
          <p:cNvSpPr>
            <a:spLocks noGrp="1" noChangeArrowheads="1"/>
          </p:cNvSpPr>
          <p:nvPr>
            <p:ph type="subTitle" sz="quarter" idx="1"/>
          </p:nvPr>
        </p:nvSpPr>
        <p:spPr>
          <a:xfrm>
            <a:off x="711200" y="1219200"/>
            <a:ext cx="4673600" cy="1447800"/>
          </a:xfrm>
        </p:spPr>
        <p:txBody>
          <a:bodyPr/>
          <a:lstStyle>
            <a:lvl1pPr marL="0" indent="0" algn="ctr">
              <a:buFont typeface="Wingdings" charset="2"/>
              <a:buNone/>
              <a:defRPr b="1"/>
            </a:lvl1pPr>
          </a:lstStyle>
          <a:p>
            <a:pPr lvl="0"/>
            <a:r>
              <a:rPr lang="en-US" altLang="x-none" noProof="0" smtClean="0"/>
              <a:t>Click to edit Master subtitle style</a:t>
            </a:r>
          </a:p>
        </p:txBody>
      </p:sp>
      <p:sp>
        <p:nvSpPr>
          <p:cNvPr id="841748" name="Rectangle 20"/>
          <p:cNvSpPr>
            <a:spLocks noChangeArrowheads="1"/>
          </p:cNvSpPr>
          <p:nvPr/>
        </p:nvSpPr>
        <p:spPr bwMode="auto">
          <a:xfrm>
            <a:off x="7924800" y="1524000"/>
            <a:ext cx="1422400" cy="1143000"/>
          </a:xfrm>
          <a:prstGeom prst="rect">
            <a:avLst/>
          </a:prstGeom>
          <a:gradFill rotWithShape="1">
            <a:gsLst>
              <a:gs pos="0">
                <a:schemeClr val="accent2">
                  <a:gamma/>
                  <a:tint val="73725"/>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50" name="Rectangle 22"/>
          <p:cNvSpPr>
            <a:spLocks noChangeArrowheads="1"/>
          </p:cNvSpPr>
          <p:nvPr/>
        </p:nvSpPr>
        <p:spPr bwMode="auto">
          <a:xfrm>
            <a:off x="8839201" y="2398068"/>
            <a:ext cx="184731" cy="461665"/>
          </a:xfrm>
          <a:prstGeom prst="rect">
            <a:avLst/>
          </a:prstGeom>
          <a:gradFill rotWithShape="1">
            <a:gsLst>
              <a:gs pos="0">
                <a:srgbClr val="71851D"/>
              </a:gs>
              <a:gs pos="100000">
                <a:srgbClr val="71851D">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fontAlgn="base">
              <a:spcBef>
                <a:spcPct val="50000"/>
              </a:spcBef>
              <a:spcAft>
                <a:spcPct val="0"/>
              </a:spcAft>
            </a:pPr>
            <a:endParaRPr lang="en-US" sz="2400">
              <a:solidFill>
                <a:srgbClr val="000000"/>
              </a:solidFill>
            </a:endParaRPr>
          </a:p>
        </p:txBody>
      </p:sp>
      <p:sp>
        <p:nvSpPr>
          <p:cNvPr id="841752" name="Line 24"/>
          <p:cNvSpPr>
            <a:spLocks noChangeShapeType="1"/>
          </p:cNvSpPr>
          <p:nvPr userDrawn="1"/>
        </p:nvSpPr>
        <p:spPr bwMode="auto">
          <a:xfrm>
            <a:off x="0" y="63246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53" name="Rectangle 25"/>
          <p:cNvSpPr>
            <a:spLocks noChangeArrowheads="1"/>
          </p:cNvSpPr>
          <p:nvPr userDrawn="1"/>
        </p:nvSpPr>
        <p:spPr bwMode="auto">
          <a:xfrm>
            <a:off x="0" y="180976"/>
            <a:ext cx="12192000" cy="352425"/>
          </a:xfrm>
          <a:prstGeom prst="rect">
            <a:avLst/>
          </a:prstGeom>
          <a:gradFill rotWithShape="1">
            <a:gsLst>
              <a:gs pos="0">
                <a:schemeClr val="accent2">
                  <a:gamma/>
                  <a:tint val="73725"/>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43" name="Line 15"/>
          <p:cNvSpPr>
            <a:spLocks noChangeShapeType="1"/>
          </p:cNvSpPr>
          <p:nvPr/>
        </p:nvSpPr>
        <p:spPr bwMode="auto">
          <a:xfrm>
            <a:off x="0" y="531814"/>
            <a:ext cx="12192000" cy="15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2388"/>
            <a:ext cx="2743200" cy="6148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2388"/>
            <a:ext cx="8026400" cy="6148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41754" name="Rectangle 26"/>
          <p:cNvSpPr>
            <a:spLocks noChangeArrowheads="1"/>
          </p:cNvSpPr>
          <p:nvPr userDrawn="1"/>
        </p:nvSpPr>
        <p:spPr bwMode="auto">
          <a:xfrm>
            <a:off x="7010400" y="990600"/>
            <a:ext cx="1422400" cy="1143000"/>
          </a:xfrm>
          <a:prstGeom prst="rect">
            <a:avLst/>
          </a:prstGeom>
          <a:gradFill rotWithShape="1">
            <a:gsLst>
              <a:gs pos="0">
                <a:srgbClr val="E1151F"/>
              </a:gs>
              <a:gs pos="100000">
                <a:srgbClr val="E1151F">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0" name="Rectangle 2"/>
          <p:cNvSpPr>
            <a:spLocks noChangeArrowheads="1"/>
          </p:cNvSpPr>
          <p:nvPr/>
        </p:nvSpPr>
        <p:spPr bwMode="auto">
          <a:xfrm>
            <a:off x="0" y="6334125"/>
            <a:ext cx="12192000" cy="95250"/>
          </a:xfrm>
          <a:prstGeom prst="rect">
            <a:avLst/>
          </a:prstGeom>
          <a:solidFill>
            <a:schemeClr val="accent1">
              <a:alpha val="70000"/>
            </a:schemeClr>
          </a:solidFill>
          <a:ln>
            <a:noFill/>
          </a:ln>
          <a:effectLst/>
          <a:extLst>
            <a:ext uri="{91240B29-F687-4F45-9708-019B960494DF}">
              <a14:hiddenLine xmlns:a14="http://schemas.microsoft.com/office/drawing/2010/main" w="9525">
                <a:solidFill>
                  <a:srgbClr val="B5D335"/>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1" name="Rectangle 3"/>
          <p:cNvSpPr>
            <a:spLocks noChangeArrowheads="1"/>
          </p:cNvSpPr>
          <p:nvPr/>
        </p:nvSpPr>
        <p:spPr bwMode="auto">
          <a:xfrm>
            <a:off x="0" y="6429375"/>
            <a:ext cx="12192000" cy="152400"/>
          </a:xfrm>
          <a:prstGeom prst="rect">
            <a:avLst/>
          </a:prstGeom>
          <a:gradFill rotWithShape="1">
            <a:gsLst>
              <a:gs pos="0">
                <a:srgbClr val="242985"/>
              </a:gs>
              <a:gs pos="100000">
                <a:srgbClr val="242985">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2" name="Line 4"/>
          <p:cNvSpPr>
            <a:spLocks noChangeShapeType="1"/>
          </p:cNvSpPr>
          <p:nvPr/>
        </p:nvSpPr>
        <p:spPr bwMode="auto">
          <a:xfrm>
            <a:off x="0" y="65532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33" name="Rectangle 5"/>
          <p:cNvSpPr>
            <a:spLocks noChangeArrowheads="1"/>
          </p:cNvSpPr>
          <p:nvPr userDrawn="1"/>
        </p:nvSpPr>
        <p:spPr bwMode="auto">
          <a:xfrm>
            <a:off x="0" y="0"/>
            <a:ext cx="12192000" cy="228600"/>
          </a:xfrm>
          <a:prstGeom prst="rect">
            <a:avLst/>
          </a:prstGeom>
          <a:solidFill>
            <a:srgbClr val="003362">
              <a:alpha val="8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4" name="Line 6"/>
          <p:cNvSpPr>
            <a:spLocks noChangeShapeType="1"/>
          </p:cNvSpPr>
          <p:nvPr/>
        </p:nvSpPr>
        <p:spPr bwMode="auto">
          <a:xfrm>
            <a:off x="0" y="214313"/>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37" name="Line 9"/>
          <p:cNvSpPr>
            <a:spLocks noChangeShapeType="1"/>
          </p:cNvSpPr>
          <p:nvPr/>
        </p:nvSpPr>
        <p:spPr bwMode="auto">
          <a:xfrm>
            <a:off x="0" y="6434138"/>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38" name="Rectangle 10"/>
          <p:cNvSpPr>
            <a:spLocks noChangeArrowheads="1"/>
          </p:cNvSpPr>
          <p:nvPr/>
        </p:nvSpPr>
        <p:spPr bwMode="auto">
          <a:xfrm>
            <a:off x="0" y="6553200"/>
            <a:ext cx="12192000" cy="304800"/>
          </a:xfrm>
          <a:prstGeom prst="rect">
            <a:avLst/>
          </a:prstGeom>
          <a:gradFill rotWithShape="1">
            <a:gsLst>
              <a:gs pos="0">
                <a:srgbClr val="E1151F"/>
              </a:gs>
              <a:gs pos="100000">
                <a:srgbClr val="E1151F">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39" name="Line 11"/>
          <p:cNvSpPr>
            <a:spLocks noChangeShapeType="1"/>
          </p:cNvSpPr>
          <p:nvPr/>
        </p:nvSpPr>
        <p:spPr bwMode="auto">
          <a:xfrm>
            <a:off x="0" y="68580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40" name="Rectangle 12"/>
          <p:cNvSpPr>
            <a:spLocks noChangeArrowheads="1"/>
          </p:cNvSpPr>
          <p:nvPr userDrawn="1"/>
        </p:nvSpPr>
        <p:spPr bwMode="auto">
          <a:xfrm>
            <a:off x="0" y="0"/>
            <a:ext cx="12192000" cy="228600"/>
          </a:xfrm>
          <a:prstGeom prst="rect">
            <a:avLst/>
          </a:pr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45" name="Line 17"/>
          <p:cNvSpPr>
            <a:spLocks noChangeShapeType="1"/>
          </p:cNvSpPr>
          <p:nvPr/>
        </p:nvSpPr>
        <p:spPr bwMode="auto">
          <a:xfrm>
            <a:off x="0" y="6550026"/>
            <a:ext cx="12192000" cy="317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46" name="Rectangle 18"/>
          <p:cNvSpPr>
            <a:spLocks noGrp="1" noChangeArrowheads="1"/>
          </p:cNvSpPr>
          <p:nvPr>
            <p:ph type="ctrTitle" sz="quarter"/>
          </p:nvPr>
        </p:nvSpPr>
        <p:spPr>
          <a:xfrm>
            <a:off x="914400" y="4092576"/>
            <a:ext cx="10363200" cy="1470025"/>
          </a:xfrm>
        </p:spPr>
        <p:txBody>
          <a:bodyPr/>
          <a:lstStyle>
            <a:lvl1pPr>
              <a:defRPr sz="7200">
                <a:solidFill>
                  <a:schemeClr val="tx1"/>
                </a:solidFill>
              </a:defRPr>
            </a:lvl1pPr>
          </a:lstStyle>
          <a:p>
            <a:pPr lvl="0"/>
            <a:r>
              <a:rPr lang="en-US" altLang="x-none" noProof="0" smtClean="0"/>
              <a:t>Click to edit Master title style</a:t>
            </a:r>
          </a:p>
        </p:txBody>
      </p:sp>
      <p:sp>
        <p:nvSpPr>
          <p:cNvPr id="841747" name="Rectangle 19"/>
          <p:cNvSpPr>
            <a:spLocks noGrp="1" noChangeArrowheads="1"/>
          </p:cNvSpPr>
          <p:nvPr>
            <p:ph type="subTitle" sz="quarter" idx="1"/>
          </p:nvPr>
        </p:nvSpPr>
        <p:spPr>
          <a:xfrm>
            <a:off x="711200" y="1219200"/>
            <a:ext cx="4673600" cy="1447800"/>
          </a:xfrm>
        </p:spPr>
        <p:txBody>
          <a:bodyPr/>
          <a:lstStyle>
            <a:lvl1pPr marL="0" indent="0" algn="ctr">
              <a:buFont typeface="Wingdings" charset="2"/>
              <a:buNone/>
              <a:defRPr b="1"/>
            </a:lvl1pPr>
          </a:lstStyle>
          <a:p>
            <a:pPr lvl="0"/>
            <a:r>
              <a:rPr lang="en-US" altLang="x-none" noProof="0" smtClean="0"/>
              <a:t>Click to edit Master subtitle style</a:t>
            </a:r>
          </a:p>
        </p:txBody>
      </p:sp>
      <p:sp>
        <p:nvSpPr>
          <p:cNvPr id="841748" name="Rectangle 20"/>
          <p:cNvSpPr>
            <a:spLocks noChangeArrowheads="1"/>
          </p:cNvSpPr>
          <p:nvPr/>
        </p:nvSpPr>
        <p:spPr bwMode="auto">
          <a:xfrm>
            <a:off x="7924800" y="1524000"/>
            <a:ext cx="1422400" cy="1143000"/>
          </a:xfrm>
          <a:prstGeom prst="rect">
            <a:avLst/>
          </a:prstGeom>
          <a:gradFill rotWithShape="1">
            <a:gsLst>
              <a:gs pos="0">
                <a:schemeClr val="accent2">
                  <a:gamma/>
                  <a:tint val="73725"/>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50" name="Rectangle 22"/>
          <p:cNvSpPr>
            <a:spLocks noChangeArrowheads="1"/>
          </p:cNvSpPr>
          <p:nvPr/>
        </p:nvSpPr>
        <p:spPr bwMode="auto">
          <a:xfrm>
            <a:off x="8839201" y="2398068"/>
            <a:ext cx="184731" cy="461665"/>
          </a:xfrm>
          <a:prstGeom prst="rect">
            <a:avLst/>
          </a:prstGeom>
          <a:gradFill rotWithShape="1">
            <a:gsLst>
              <a:gs pos="0">
                <a:srgbClr val="71851D"/>
              </a:gs>
              <a:gs pos="100000">
                <a:srgbClr val="71851D">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fontAlgn="base">
              <a:spcBef>
                <a:spcPct val="50000"/>
              </a:spcBef>
              <a:spcAft>
                <a:spcPct val="0"/>
              </a:spcAft>
            </a:pPr>
            <a:endParaRPr lang="en-US" sz="2400">
              <a:solidFill>
                <a:srgbClr val="000000"/>
              </a:solidFill>
            </a:endParaRPr>
          </a:p>
        </p:txBody>
      </p:sp>
      <p:sp>
        <p:nvSpPr>
          <p:cNvPr id="841752" name="Line 24"/>
          <p:cNvSpPr>
            <a:spLocks noChangeShapeType="1"/>
          </p:cNvSpPr>
          <p:nvPr userDrawn="1"/>
        </p:nvSpPr>
        <p:spPr bwMode="auto">
          <a:xfrm>
            <a:off x="0" y="63246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1753" name="Rectangle 25"/>
          <p:cNvSpPr>
            <a:spLocks noChangeArrowheads="1"/>
          </p:cNvSpPr>
          <p:nvPr userDrawn="1"/>
        </p:nvSpPr>
        <p:spPr bwMode="auto">
          <a:xfrm>
            <a:off x="0" y="180976"/>
            <a:ext cx="12192000" cy="352425"/>
          </a:xfrm>
          <a:prstGeom prst="rect">
            <a:avLst/>
          </a:prstGeom>
          <a:gradFill rotWithShape="1">
            <a:gsLst>
              <a:gs pos="0">
                <a:schemeClr val="accent2">
                  <a:gamma/>
                  <a:tint val="73725"/>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1743" name="Line 15"/>
          <p:cNvSpPr>
            <a:spLocks noChangeShapeType="1"/>
          </p:cNvSpPr>
          <p:nvPr/>
        </p:nvSpPr>
        <p:spPr bwMode="auto">
          <a:xfrm>
            <a:off x="0" y="531814"/>
            <a:ext cx="12192000" cy="158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2388"/>
            <a:ext cx="2743200" cy="6148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2388"/>
            <a:ext cx="8026400" cy="6148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84070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level36</a:t>
            </a:r>
          </a:p>
          <a:p>
            <a:pPr lvl="4"/>
            <a:endParaRPr lang="en-US" altLang="x-none"/>
          </a:p>
        </p:txBody>
      </p:sp>
      <p:sp>
        <p:nvSpPr>
          <p:cNvPr id="840709" name="Line 5"/>
          <p:cNvSpPr>
            <a:spLocks noChangeShapeType="1"/>
          </p:cNvSpPr>
          <p:nvPr/>
        </p:nvSpPr>
        <p:spPr bwMode="auto">
          <a:xfrm>
            <a:off x="0" y="11430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11" name="Text Box 7"/>
          <p:cNvSpPr txBox="1">
            <a:spLocks noChangeArrowheads="1"/>
          </p:cNvSpPr>
          <p:nvPr/>
        </p:nvSpPr>
        <p:spPr bwMode="auto">
          <a:xfrm>
            <a:off x="406400" y="0"/>
            <a:ext cx="1148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2400">
              <a:solidFill>
                <a:srgbClr val="000000"/>
              </a:solidFill>
            </a:endParaRPr>
          </a:p>
        </p:txBody>
      </p:sp>
      <p:sp>
        <p:nvSpPr>
          <p:cNvPr id="840712" name="Rectangle 8"/>
          <p:cNvSpPr>
            <a:spLocks noChangeArrowheads="1"/>
          </p:cNvSpPr>
          <p:nvPr/>
        </p:nvSpPr>
        <p:spPr bwMode="auto">
          <a:xfrm>
            <a:off x="0" y="1066800"/>
            <a:ext cx="12192000" cy="76200"/>
          </a:xfrm>
          <a:prstGeom prst="rect">
            <a:avLst/>
          </a:prstGeom>
          <a:solidFill>
            <a:schemeClr val="folHlink">
              <a:alpha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0713" name="Text Box 9"/>
          <p:cNvSpPr txBox="1">
            <a:spLocks noChangeArrowheads="1"/>
          </p:cNvSpPr>
          <p:nvPr/>
        </p:nvSpPr>
        <p:spPr bwMode="auto">
          <a:xfrm>
            <a:off x="0" y="-609600"/>
            <a:ext cx="1219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4400">
              <a:solidFill>
                <a:srgbClr val="000000"/>
              </a:solidFill>
            </a:endParaRPr>
          </a:p>
        </p:txBody>
      </p:sp>
      <p:sp>
        <p:nvSpPr>
          <p:cNvPr id="840714" name="Rectangle 10"/>
          <p:cNvSpPr>
            <a:spLocks noChangeArrowheads="1"/>
          </p:cNvSpPr>
          <p:nvPr/>
        </p:nvSpPr>
        <p:spPr bwMode="auto">
          <a:xfrm>
            <a:off x="0" y="0"/>
            <a:ext cx="12192000" cy="1066800"/>
          </a:xfrm>
          <a:prstGeom prst="rect">
            <a:avLst/>
          </a:pr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0715" name="Text Box 11"/>
          <p:cNvSpPr txBox="1">
            <a:spLocks noChangeArrowheads="1"/>
          </p:cNvSpPr>
          <p:nvPr/>
        </p:nvSpPr>
        <p:spPr bwMode="auto">
          <a:xfrm>
            <a:off x="406400" y="0"/>
            <a:ext cx="1148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2400">
              <a:solidFill>
                <a:srgbClr val="000000"/>
              </a:solidFill>
            </a:endParaRPr>
          </a:p>
        </p:txBody>
      </p:sp>
      <p:sp>
        <p:nvSpPr>
          <p:cNvPr id="840717" name="Rectangle 13"/>
          <p:cNvSpPr>
            <a:spLocks noChangeArrowheads="1"/>
          </p:cNvSpPr>
          <p:nvPr/>
        </p:nvSpPr>
        <p:spPr bwMode="auto">
          <a:xfrm>
            <a:off x="0" y="0"/>
            <a:ext cx="12192000" cy="76200"/>
          </a:xfrm>
          <a:prstGeom prst="rect">
            <a:avLst/>
          </a:prstGeom>
          <a:solidFill>
            <a:schemeClr val="tx1">
              <a:alpha val="8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0718" name="Line 14"/>
          <p:cNvSpPr>
            <a:spLocks noChangeShapeType="1"/>
          </p:cNvSpPr>
          <p:nvPr/>
        </p:nvSpPr>
        <p:spPr bwMode="auto">
          <a:xfrm>
            <a:off x="0" y="1041401"/>
            <a:ext cx="12192000" cy="317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24" name="Line 20"/>
          <p:cNvSpPr>
            <a:spLocks noChangeShapeType="1"/>
          </p:cNvSpPr>
          <p:nvPr userDrawn="1"/>
        </p:nvSpPr>
        <p:spPr bwMode="auto">
          <a:xfrm>
            <a:off x="0" y="65532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26" name="Rectangle 22"/>
          <p:cNvSpPr>
            <a:spLocks noChangeArrowheads="1"/>
          </p:cNvSpPr>
          <p:nvPr userDrawn="1"/>
        </p:nvSpPr>
        <p:spPr bwMode="auto">
          <a:xfrm>
            <a:off x="0" y="6581775"/>
            <a:ext cx="12192000" cy="304800"/>
          </a:xfrm>
          <a:prstGeom prst="rect">
            <a:avLst/>
          </a:prstGeom>
          <a:gradFill rotWithShape="1">
            <a:gsLst>
              <a:gs pos="0">
                <a:schemeClr val="accent2">
                  <a:gamma/>
                  <a:tint val="73725"/>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algn="ctr" fontAlgn="ctr">
              <a:spcBef>
                <a:spcPct val="0"/>
              </a:spcBef>
              <a:spcAft>
                <a:spcPct val="0"/>
              </a:spcAft>
            </a:pPr>
            <a:r>
              <a:rPr lang="en-US" altLang="x-none" sz="1400" b="1">
                <a:solidFill>
                  <a:srgbClr val="000000"/>
                </a:solidFill>
              </a:rPr>
              <a:t>Martin-Gay, </a:t>
            </a:r>
            <a:r>
              <a:rPr lang="en-US" altLang="x-none" sz="1400" b="1" i="1">
                <a:solidFill>
                  <a:srgbClr val="000000"/>
                </a:solidFill>
              </a:rPr>
              <a:t>Developmental Mathematics</a:t>
            </a:r>
            <a:endParaRPr lang="en-US" altLang="x-none" sz="1400" b="1">
              <a:solidFill>
                <a:srgbClr val="000000"/>
              </a:solidFill>
            </a:endParaRPr>
          </a:p>
        </p:txBody>
      </p:sp>
      <p:sp>
        <p:nvSpPr>
          <p:cNvPr id="840727" name="Rectangle 23"/>
          <p:cNvSpPr>
            <a:spLocks noChangeArrowheads="1"/>
          </p:cNvSpPr>
          <p:nvPr userDrawn="1"/>
        </p:nvSpPr>
        <p:spPr bwMode="auto">
          <a:xfrm>
            <a:off x="11772901" y="6551613"/>
            <a:ext cx="393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50000"/>
              </a:spcBef>
              <a:spcAft>
                <a:spcPct val="0"/>
              </a:spcAft>
            </a:pPr>
            <a:fld id="{2952B41D-866D-5E4A-AC4B-0C2670B29B52}" type="slidenum">
              <a:rPr lang="en-US" altLang="x-none" sz="1400" b="1">
                <a:solidFill>
                  <a:srgbClr val="000000"/>
                </a:solidFill>
              </a:rPr>
              <a:pPr fontAlgn="base">
                <a:spcBef>
                  <a:spcPct val="50000"/>
                </a:spcBef>
                <a:spcAft>
                  <a:spcPct val="0"/>
                </a:spcAft>
              </a:pPr>
              <a:t>‹#›</a:t>
            </a:fld>
            <a:endParaRPr lang="en-US" altLang="x-none" sz="1400" b="1">
              <a:solidFill>
                <a:srgbClr val="000000"/>
              </a:solidFill>
            </a:endParaRPr>
          </a:p>
        </p:txBody>
      </p:sp>
      <p:sp>
        <p:nvSpPr>
          <p:cNvPr id="840725" name="Line 21"/>
          <p:cNvSpPr>
            <a:spLocks noChangeShapeType="1"/>
          </p:cNvSpPr>
          <p:nvPr userDrawn="1"/>
        </p:nvSpPr>
        <p:spPr bwMode="auto">
          <a:xfrm>
            <a:off x="0" y="65532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28" name="Rectangle 24"/>
          <p:cNvSpPr>
            <a:spLocks noGrp="1" noChangeArrowheads="1"/>
          </p:cNvSpPr>
          <p:nvPr>
            <p:ph type="title"/>
          </p:nvPr>
        </p:nvSpPr>
        <p:spPr bwMode="auto">
          <a:xfrm>
            <a:off x="609600" y="-52388"/>
            <a:ext cx="109728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Tree>
    <p:extLst>
      <p:ext uri="{BB962C8B-B14F-4D97-AF65-F5344CB8AC3E}">
        <p14:creationId xmlns:p14="http://schemas.microsoft.com/office/powerpoint/2010/main" val="1812926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b="1" kern="1200">
          <a:solidFill>
            <a:schemeClr val="bg2"/>
          </a:solidFill>
          <a:latin typeface="+mj-lt"/>
          <a:ea typeface="+mj-ea"/>
          <a:cs typeface="+mj-cs"/>
        </a:defRPr>
      </a:lvl1pPr>
      <a:lvl2pPr algn="ctr" rtl="0" fontAlgn="base">
        <a:spcBef>
          <a:spcPct val="0"/>
        </a:spcBef>
        <a:spcAft>
          <a:spcPct val="0"/>
        </a:spcAft>
        <a:defRPr sz="4400" b="1">
          <a:solidFill>
            <a:schemeClr val="bg2"/>
          </a:solidFill>
          <a:latin typeface="Times New Roman" charset="0"/>
        </a:defRPr>
      </a:lvl2pPr>
      <a:lvl3pPr algn="ctr" rtl="0" fontAlgn="base">
        <a:spcBef>
          <a:spcPct val="0"/>
        </a:spcBef>
        <a:spcAft>
          <a:spcPct val="0"/>
        </a:spcAft>
        <a:defRPr sz="4400" b="1">
          <a:solidFill>
            <a:schemeClr val="bg2"/>
          </a:solidFill>
          <a:latin typeface="Times New Roman" charset="0"/>
        </a:defRPr>
      </a:lvl3pPr>
      <a:lvl4pPr algn="ctr" rtl="0" fontAlgn="base">
        <a:spcBef>
          <a:spcPct val="0"/>
        </a:spcBef>
        <a:spcAft>
          <a:spcPct val="0"/>
        </a:spcAft>
        <a:defRPr sz="4400" b="1">
          <a:solidFill>
            <a:schemeClr val="bg2"/>
          </a:solidFill>
          <a:latin typeface="Times New Roman" charset="0"/>
        </a:defRPr>
      </a:lvl4pPr>
      <a:lvl5pPr algn="ctr" rtl="0" fontAlgn="base">
        <a:spcBef>
          <a:spcPct val="0"/>
        </a:spcBef>
        <a:spcAft>
          <a:spcPct val="0"/>
        </a:spcAft>
        <a:defRPr sz="4400" b="1">
          <a:solidFill>
            <a:schemeClr val="bg2"/>
          </a:solidFill>
          <a:latin typeface="Times New Roman" charset="0"/>
        </a:defRPr>
      </a:lvl5pPr>
      <a:lvl6pPr marL="457200" algn="ctr" rtl="0" fontAlgn="base">
        <a:spcBef>
          <a:spcPct val="0"/>
        </a:spcBef>
        <a:spcAft>
          <a:spcPct val="0"/>
        </a:spcAft>
        <a:defRPr sz="4400" b="1">
          <a:solidFill>
            <a:schemeClr val="bg2"/>
          </a:solidFill>
          <a:latin typeface="Times New Roman" charset="0"/>
        </a:defRPr>
      </a:lvl6pPr>
      <a:lvl7pPr marL="914400" algn="ctr" rtl="0" fontAlgn="base">
        <a:spcBef>
          <a:spcPct val="0"/>
        </a:spcBef>
        <a:spcAft>
          <a:spcPct val="0"/>
        </a:spcAft>
        <a:defRPr sz="4400" b="1">
          <a:solidFill>
            <a:schemeClr val="bg2"/>
          </a:solidFill>
          <a:latin typeface="Times New Roman" charset="0"/>
        </a:defRPr>
      </a:lvl7pPr>
      <a:lvl8pPr marL="1371600" algn="ctr" rtl="0" fontAlgn="base">
        <a:spcBef>
          <a:spcPct val="0"/>
        </a:spcBef>
        <a:spcAft>
          <a:spcPct val="0"/>
        </a:spcAft>
        <a:defRPr sz="4400" b="1">
          <a:solidFill>
            <a:schemeClr val="bg2"/>
          </a:solidFill>
          <a:latin typeface="Times New Roman" charset="0"/>
        </a:defRPr>
      </a:lvl8pPr>
      <a:lvl9pPr marL="1828800" algn="ctr" rtl="0" fontAlgn="base">
        <a:spcBef>
          <a:spcPct val="0"/>
        </a:spcBef>
        <a:spcAft>
          <a:spcPct val="0"/>
        </a:spcAft>
        <a:defRPr sz="4400" b="1">
          <a:solidFill>
            <a:schemeClr val="bg2"/>
          </a:solidFill>
          <a:latin typeface="Times New Roman" charset="0"/>
        </a:defRPr>
      </a:lvl9pPr>
    </p:titleStyle>
    <p:bodyStyle>
      <a:lvl1pPr marL="231775" indent="-231775" algn="l" rtl="0" fontAlgn="base">
        <a:spcBef>
          <a:spcPct val="20000"/>
        </a:spcBef>
        <a:spcAft>
          <a:spcPct val="0"/>
        </a:spcAft>
        <a:buClr>
          <a:schemeClr val="tx2"/>
        </a:buClr>
        <a:buSzPct val="75000"/>
        <a:buFont typeface="Wingdings" charset="2"/>
        <a:buChar char="t"/>
        <a:defRPr sz="3200" kern="1200">
          <a:solidFill>
            <a:schemeClr val="tx1"/>
          </a:solidFill>
          <a:latin typeface="+mn-lt"/>
          <a:ea typeface="+mn-ea"/>
          <a:cs typeface="+mn-cs"/>
        </a:defRPr>
      </a:lvl1pPr>
      <a:lvl2pPr marL="630238" indent="-173038" algn="l" rtl="0" fontAlgn="base">
        <a:spcBef>
          <a:spcPct val="20000"/>
        </a:spcBef>
        <a:spcAft>
          <a:spcPct val="0"/>
        </a:spcAft>
        <a:buClr>
          <a:schemeClr val="accent1"/>
        </a:buClr>
        <a:buSzPct val="70000"/>
        <a:buFont typeface="Wingdings" charset="2"/>
        <a:buChar char="t"/>
        <a:defRPr sz="2800" kern="1200">
          <a:solidFill>
            <a:schemeClr val="tx1"/>
          </a:solidFill>
          <a:latin typeface="+mn-lt"/>
          <a:ea typeface="+mn-ea"/>
          <a:cs typeface="+mn-cs"/>
        </a:defRPr>
      </a:lvl2pPr>
      <a:lvl3pPr marL="1081088" indent="-166688" algn="l" rtl="0" fontAlgn="base">
        <a:spcBef>
          <a:spcPct val="20000"/>
        </a:spcBef>
        <a:spcAft>
          <a:spcPct val="0"/>
        </a:spcAft>
        <a:buClr>
          <a:schemeClr val="folHlink"/>
        </a:buClr>
        <a:buSzPct val="70000"/>
        <a:buFont typeface="Wingdings" charset="2"/>
        <a:buChar char="t"/>
        <a:defRPr sz="2800" kern="1200">
          <a:solidFill>
            <a:schemeClr val="tx1"/>
          </a:solidFill>
          <a:latin typeface="+mn-lt"/>
          <a:ea typeface="+mn-ea"/>
          <a:cs typeface="+mn-cs"/>
        </a:defRPr>
      </a:lvl3pPr>
      <a:lvl4pPr marL="1600200" indent="-228600" algn="l" rtl="0" fontAlgn="base">
        <a:spcBef>
          <a:spcPct val="20000"/>
        </a:spcBef>
        <a:spcAft>
          <a:spcPct val="0"/>
        </a:spcAft>
        <a:buChar char="&gt;"/>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84070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level36</a:t>
            </a:r>
          </a:p>
          <a:p>
            <a:pPr lvl="4"/>
            <a:endParaRPr lang="en-US" altLang="x-none"/>
          </a:p>
        </p:txBody>
      </p:sp>
      <p:sp>
        <p:nvSpPr>
          <p:cNvPr id="840709" name="Line 5"/>
          <p:cNvSpPr>
            <a:spLocks noChangeShapeType="1"/>
          </p:cNvSpPr>
          <p:nvPr/>
        </p:nvSpPr>
        <p:spPr bwMode="auto">
          <a:xfrm>
            <a:off x="0" y="11430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11" name="Text Box 7"/>
          <p:cNvSpPr txBox="1">
            <a:spLocks noChangeArrowheads="1"/>
          </p:cNvSpPr>
          <p:nvPr/>
        </p:nvSpPr>
        <p:spPr bwMode="auto">
          <a:xfrm>
            <a:off x="406400" y="0"/>
            <a:ext cx="1148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2400">
              <a:solidFill>
                <a:srgbClr val="000000"/>
              </a:solidFill>
            </a:endParaRPr>
          </a:p>
        </p:txBody>
      </p:sp>
      <p:sp>
        <p:nvSpPr>
          <p:cNvPr id="840712" name="Rectangle 8"/>
          <p:cNvSpPr>
            <a:spLocks noChangeArrowheads="1"/>
          </p:cNvSpPr>
          <p:nvPr/>
        </p:nvSpPr>
        <p:spPr bwMode="auto">
          <a:xfrm>
            <a:off x="0" y="1066800"/>
            <a:ext cx="12192000" cy="76200"/>
          </a:xfrm>
          <a:prstGeom prst="rect">
            <a:avLst/>
          </a:prstGeom>
          <a:solidFill>
            <a:schemeClr val="folHlink">
              <a:alpha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0713" name="Text Box 9"/>
          <p:cNvSpPr txBox="1">
            <a:spLocks noChangeArrowheads="1"/>
          </p:cNvSpPr>
          <p:nvPr/>
        </p:nvSpPr>
        <p:spPr bwMode="auto">
          <a:xfrm>
            <a:off x="0" y="-609600"/>
            <a:ext cx="12192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4400">
              <a:solidFill>
                <a:srgbClr val="000000"/>
              </a:solidFill>
            </a:endParaRPr>
          </a:p>
        </p:txBody>
      </p:sp>
      <p:sp>
        <p:nvSpPr>
          <p:cNvPr id="840714" name="Rectangle 10"/>
          <p:cNvSpPr>
            <a:spLocks noChangeArrowheads="1"/>
          </p:cNvSpPr>
          <p:nvPr/>
        </p:nvSpPr>
        <p:spPr bwMode="auto">
          <a:xfrm>
            <a:off x="0" y="0"/>
            <a:ext cx="12192000" cy="1066800"/>
          </a:xfrm>
          <a:prstGeom prst="rect">
            <a:avLst/>
          </a:pr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0715" name="Text Box 11"/>
          <p:cNvSpPr txBox="1">
            <a:spLocks noChangeArrowheads="1"/>
          </p:cNvSpPr>
          <p:nvPr/>
        </p:nvSpPr>
        <p:spPr bwMode="auto">
          <a:xfrm>
            <a:off x="406400" y="0"/>
            <a:ext cx="1148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2400">
              <a:solidFill>
                <a:srgbClr val="000000"/>
              </a:solidFill>
            </a:endParaRPr>
          </a:p>
        </p:txBody>
      </p:sp>
      <p:sp>
        <p:nvSpPr>
          <p:cNvPr id="840717" name="Rectangle 13"/>
          <p:cNvSpPr>
            <a:spLocks noChangeArrowheads="1"/>
          </p:cNvSpPr>
          <p:nvPr/>
        </p:nvSpPr>
        <p:spPr bwMode="auto">
          <a:xfrm>
            <a:off x="0" y="0"/>
            <a:ext cx="12192000" cy="76200"/>
          </a:xfrm>
          <a:prstGeom prst="rect">
            <a:avLst/>
          </a:prstGeom>
          <a:solidFill>
            <a:schemeClr val="tx1">
              <a:alpha val="8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fontAlgn="base">
              <a:spcBef>
                <a:spcPct val="50000"/>
              </a:spcBef>
              <a:spcAft>
                <a:spcPct val="0"/>
              </a:spcAft>
            </a:pPr>
            <a:endParaRPr lang="en-US" sz="2400">
              <a:solidFill>
                <a:srgbClr val="000000"/>
              </a:solidFill>
            </a:endParaRPr>
          </a:p>
        </p:txBody>
      </p:sp>
      <p:sp>
        <p:nvSpPr>
          <p:cNvPr id="840718" name="Line 14"/>
          <p:cNvSpPr>
            <a:spLocks noChangeShapeType="1"/>
          </p:cNvSpPr>
          <p:nvPr/>
        </p:nvSpPr>
        <p:spPr bwMode="auto">
          <a:xfrm>
            <a:off x="0" y="1041401"/>
            <a:ext cx="12192000" cy="317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24" name="Line 20"/>
          <p:cNvSpPr>
            <a:spLocks noChangeShapeType="1"/>
          </p:cNvSpPr>
          <p:nvPr userDrawn="1"/>
        </p:nvSpPr>
        <p:spPr bwMode="auto">
          <a:xfrm>
            <a:off x="0" y="65532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26" name="Rectangle 22"/>
          <p:cNvSpPr>
            <a:spLocks noChangeArrowheads="1"/>
          </p:cNvSpPr>
          <p:nvPr userDrawn="1"/>
        </p:nvSpPr>
        <p:spPr bwMode="auto">
          <a:xfrm>
            <a:off x="0" y="6581775"/>
            <a:ext cx="12192000" cy="304800"/>
          </a:xfrm>
          <a:prstGeom prst="rect">
            <a:avLst/>
          </a:prstGeom>
          <a:gradFill rotWithShape="1">
            <a:gsLst>
              <a:gs pos="0">
                <a:schemeClr val="accent2">
                  <a:gamma/>
                  <a:tint val="73725"/>
                  <a:invGamma/>
                </a:schemeClr>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63500" dir="5400000" algn="ctr" rotWithShape="0">
                    <a:schemeClr val="tx1">
                      <a:alpha val="74998"/>
                    </a:schemeClr>
                  </a:outerShdw>
                </a:effectLst>
              </a14:hiddenEffects>
            </a:ext>
          </a:extLst>
        </p:spPr>
        <p:txBody>
          <a:bodyPr wrap="none" anchor="ctr"/>
          <a:lstStyle/>
          <a:p>
            <a:pPr algn="ctr" fontAlgn="ctr">
              <a:spcBef>
                <a:spcPct val="0"/>
              </a:spcBef>
              <a:spcAft>
                <a:spcPct val="0"/>
              </a:spcAft>
            </a:pPr>
            <a:r>
              <a:rPr lang="en-US" altLang="x-none" sz="1400" b="1">
                <a:solidFill>
                  <a:srgbClr val="000000"/>
                </a:solidFill>
              </a:rPr>
              <a:t>Martin-Gay, </a:t>
            </a:r>
            <a:r>
              <a:rPr lang="en-US" altLang="x-none" sz="1400" b="1" i="1">
                <a:solidFill>
                  <a:srgbClr val="000000"/>
                </a:solidFill>
              </a:rPr>
              <a:t>Developmental Mathematics</a:t>
            </a:r>
            <a:endParaRPr lang="en-US" altLang="x-none" sz="1400" b="1">
              <a:solidFill>
                <a:srgbClr val="000000"/>
              </a:solidFill>
            </a:endParaRPr>
          </a:p>
        </p:txBody>
      </p:sp>
      <p:sp>
        <p:nvSpPr>
          <p:cNvPr id="840727" name="Rectangle 23"/>
          <p:cNvSpPr>
            <a:spLocks noChangeArrowheads="1"/>
          </p:cNvSpPr>
          <p:nvPr userDrawn="1"/>
        </p:nvSpPr>
        <p:spPr bwMode="auto">
          <a:xfrm>
            <a:off x="11772901" y="6551613"/>
            <a:ext cx="393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fontAlgn="base">
              <a:spcBef>
                <a:spcPct val="50000"/>
              </a:spcBef>
              <a:spcAft>
                <a:spcPct val="0"/>
              </a:spcAft>
            </a:pPr>
            <a:fld id="{2952B41D-866D-5E4A-AC4B-0C2670B29B52}" type="slidenum">
              <a:rPr lang="en-US" altLang="x-none" sz="1400" b="1">
                <a:solidFill>
                  <a:srgbClr val="000000"/>
                </a:solidFill>
              </a:rPr>
              <a:pPr fontAlgn="base">
                <a:spcBef>
                  <a:spcPct val="50000"/>
                </a:spcBef>
                <a:spcAft>
                  <a:spcPct val="0"/>
                </a:spcAft>
              </a:pPr>
              <a:t>‹#›</a:t>
            </a:fld>
            <a:endParaRPr lang="en-US" altLang="x-none" sz="1400" b="1">
              <a:solidFill>
                <a:srgbClr val="000000"/>
              </a:solidFill>
            </a:endParaRPr>
          </a:p>
        </p:txBody>
      </p:sp>
      <p:sp>
        <p:nvSpPr>
          <p:cNvPr id="840725" name="Line 21"/>
          <p:cNvSpPr>
            <a:spLocks noChangeShapeType="1"/>
          </p:cNvSpPr>
          <p:nvPr userDrawn="1"/>
        </p:nvSpPr>
        <p:spPr bwMode="auto">
          <a:xfrm>
            <a:off x="0" y="6553200"/>
            <a:ext cx="12192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fontAlgn="base">
              <a:spcBef>
                <a:spcPct val="50000"/>
              </a:spcBef>
              <a:spcAft>
                <a:spcPct val="0"/>
              </a:spcAft>
            </a:pPr>
            <a:endParaRPr lang="en-US" sz="2400">
              <a:solidFill>
                <a:srgbClr val="000000"/>
              </a:solidFill>
            </a:endParaRPr>
          </a:p>
        </p:txBody>
      </p:sp>
      <p:sp>
        <p:nvSpPr>
          <p:cNvPr id="840728" name="Rectangle 24"/>
          <p:cNvSpPr>
            <a:spLocks noGrp="1" noChangeArrowheads="1"/>
          </p:cNvSpPr>
          <p:nvPr>
            <p:ph type="title"/>
          </p:nvPr>
        </p:nvSpPr>
        <p:spPr bwMode="auto">
          <a:xfrm>
            <a:off x="609600" y="-52388"/>
            <a:ext cx="1097280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Tree>
    <p:extLst>
      <p:ext uri="{BB962C8B-B14F-4D97-AF65-F5344CB8AC3E}">
        <p14:creationId xmlns:p14="http://schemas.microsoft.com/office/powerpoint/2010/main" val="927120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fontAlgn="base">
        <a:spcBef>
          <a:spcPct val="0"/>
        </a:spcBef>
        <a:spcAft>
          <a:spcPct val="0"/>
        </a:spcAft>
        <a:defRPr sz="4400" b="1" kern="1200">
          <a:solidFill>
            <a:schemeClr val="bg2"/>
          </a:solidFill>
          <a:latin typeface="+mj-lt"/>
          <a:ea typeface="+mj-ea"/>
          <a:cs typeface="+mj-cs"/>
        </a:defRPr>
      </a:lvl1pPr>
      <a:lvl2pPr algn="ctr" rtl="0" fontAlgn="base">
        <a:spcBef>
          <a:spcPct val="0"/>
        </a:spcBef>
        <a:spcAft>
          <a:spcPct val="0"/>
        </a:spcAft>
        <a:defRPr sz="4400" b="1">
          <a:solidFill>
            <a:schemeClr val="bg2"/>
          </a:solidFill>
          <a:latin typeface="Times New Roman" charset="0"/>
        </a:defRPr>
      </a:lvl2pPr>
      <a:lvl3pPr algn="ctr" rtl="0" fontAlgn="base">
        <a:spcBef>
          <a:spcPct val="0"/>
        </a:spcBef>
        <a:spcAft>
          <a:spcPct val="0"/>
        </a:spcAft>
        <a:defRPr sz="4400" b="1">
          <a:solidFill>
            <a:schemeClr val="bg2"/>
          </a:solidFill>
          <a:latin typeface="Times New Roman" charset="0"/>
        </a:defRPr>
      </a:lvl3pPr>
      <a:lvl4pPr algn="ctr" rtl="0" fontAlgn="base">
        <a:spcBef>
          <a:spcPct val="0"/>
        </a:spcBef>
        <a:spcAft>
          <a:spcPct val="0"/>
        </a:spcAft>
        <a:defRPr sz="4400" b="1">
          <a:solidFill>
            <a:schemeClr val="bg2"/>
          </a:solidFill>
          <a:latin typeface="Times New Roman" charset="0"/>
        </a:defRPr>
      </a:lvl4pPr>
      <a:lvl5pPr algn="ctr" rtl="0" fontAlgn="base">
        <a:spcBef>
          <a:spcPct val="0"/>
        </a:spcBef>
        <a:spcAft>
          <a:spcPct val="0"/>
        </a:spcAft>
        <a:defRPr sz="4400" b="1">
          <a:solidFill>
            <a:schemeClr val="bg2"/>
          </a:solidFill>
          <a:latin typeface="Times New Roman" charset="0"/>
        </a:defRPr>
      </a:lvl5pPr>
      <a:lvl6pPr marL="457200" algn="ctr" rtl="0" fontAlgn="base">
        <a:spcBef>
          <a:spcPct val="0"/>
        </a:spcBef>
        <a:spcAft>
          <a:spcPct val="0"/>
        </a:spcAft>
        <a:defRPr sz="4400" b="1">
          <a:solidFill>
            <a:schemeClr val="bg2"/>
          </a:solidFill>
          <a:latin typeface="Times New Roman" charset="0"/>
        </a:defRPr>
      </a:lvl6pPr>
      <a:lvl7pPr marL="914400" algn="ctr" rtl="0" fontAlgn="base">
        <a:spcBef>
          <a:spcPct val="0"/>
        </a:spcBef>
        <a:spcAft>
          <a:spcPct val="0"/>
        </a:spcAft>
        <a:defRPr sz="4400" b="1">
          <a:solidFill>
            <a:schemeClr val="bg2"/>
          </a:solidFill>
          <a:latin typeface="Times New Roman" charset="0"/>
        </a:defRPr>
      </a:lvl7pPr>
      <a:lvl8pPr marL="1371600" algn="ctr" rtl="0" fontAlgn="base">
        <a:spcBef>
          <a:spcPct val="0"/>
        </a:spcBef>
        <a:spcAft>
          <a:spcPct val="0"/>
        </a:spcAft>
        <a:defRPr sz="4400" b="1">
          <a:solidFill>
            <a:schemeClr val="bg2"/>
          </a:solidFill>
          <a:latin typeface="Times New Roman" charset="0"/>
        </a:defRPr>
      </a:lvl8pPr>
      <a:lvl9pPr marL="1828800" algn="ctr" rtl="0" fontAlgn="base">
        <a:spcBef>
          <a:spcPct val="0"/>
        </a:spcBef>
        <a:spcAft>
          <a:spcPct val="0"/>
        </a:spcAft>
        <a:defRPr sz="4400" b="1">
          <a:solidFill>
            <a:schemeClr val="bg2"/>
          </a:solidFill>
          <a:latin typeface="Times New Roman" charset="0"/>
        </a:defRPr>
      </a:lvl9pPr>
    </p:titleStyle>
    <p:bodyStyle>
      <a:lvl1pPr marL="231775" indent="-231775" algn="l" rtl="0" fontAlgn="base">
        <a:spcBef>
          <a:spcPct val="20000"/>
        </a:spcBef>
        <a:spcAft>
          <a:spcPct val="0"/>
        </a:spcAft>
        <a:buClr>
          <a:schemeClr val="tx2"/>
        </a:buClr>
        <a:buSzPct val="75000"/>
        <a:buFont typeface="Wingdings" charset="2"/>
        <a:buChar char="t"/>
        <a:defRPr sz="3200" kern="1200">
          <a:solidFill>
            <a:schemeClr val="tx1"/>
          </a:solidFill>
          <a:latin typeface="+mn-lt"/>
          <a:ea typeface="+mn-ea"/>
          <a:cs typeface="+mn-cs"/>
        </a:defRPr>
      </a:lvl1pPr>
      <a:lvl2pPr marL="630238" indent="-173038" algn="l" rtl="0" fontAlgn="base">
        <a:spcBef>
          <a:spcPct val="20000"/>
        </a:spcBef>
        <a:spcAft>
          <a:spcPct val="0"/>
        </a:spcAft>
        <a:buClr>
          <a:schemeClr val="accent1"/>
        </a:buClr>
        <a:buSzPct val="70000"/>
        <a:buFont typeface="Wingdings" charset="2"/>
        <a:buChar char="t"/>
        <a:defRPr sz="2800" kern="1200">
          <a:solidFill>
            <a:schemeClr val="tx1"/>
          </a:solidFill>
          <a:latin typeface="+mn-lt"/>
          <a:ea typeface="+mn-ea"/>
          <a:cs typeface="+mn-cs"/>
        </a:defRPr>
      </a:lvl2pPr>
      <a:lvl3pPr marL="1081088" indent="-166688" algn="l" rtl="0" fontAlgn="base">
        <a:spcBef>
          <a:spcPct val="20000"/>
        </a:spcBef>
        <a:spcAft>
          <a:spcPct val="0"/>
        </a:spcAft>
        <a:buClr>
          <a:schemeClr val="folHlink"/>
        </a:buClr>
        <a:buSzPct val="70000"/>
        <a:buFont typeface="Wingdings" charset="2"/>
        <a:buChar char="t"/>
        <a:defRPr sz="2800" kern="1200">
          <a:solidFill>
            <a:schemeClr val="tx1"/>
          </a:solidFill>
          <a:latin typeface="+mn-lt"/>
          <a:ea typeface="+mn-ea"/>
          <a:cs typeface="+mn-cs"/>
        </a:defRPr>
      </a:lvl3pPr>
      <a:lvl4pPr marL="1600200" indent="-228600" algn="l" rtl="0" fontAlgn="base">
        <a:spcBef>
          <a:spcPct val="20000"/>
        </a:spcBef>
        <a:spcAft>
          <a:spcPct val="0"/>
        </a:spcAft>
        <a:buChar char="&gt;"/>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6" name="Text Box 12"/>
          <p:cNvSpPr txBox="1">
            <a:spLocks noChangeArrowheads="1"/>
          </p:cNvSpPr>
          <p:nvPr/>
        </p:nvSpPr>
        <p:spPr bwMode="auto">
          <a:xfrm>
            <a:off x="2667000" y="12954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50000"/>
              </a:spcBef>
              <a:spcAft>
                <a:spcPct val="0"/>
              </a:spcAft>
            </a:pPr>
            <a:endParaRPr lang="x-none" altLang="x-none" sz="2400">
              <a:solidFill>
                <a:srgbClr val="000000"/>
              </a:solidFill>
            </a:endParaRPr>
          </a:p>
        </p:txBody>
      </p:sp>
      <p:sp>
        <p:nvSpPr>
          <p:cNvPr id="36882" name="Rectangle 18"/>
          <p:cNvSpPr>
            <a:spLocks noChangeArrowheads="1"/>
          </p:cNvSpPr>
          <p:nvPr/>
        </p:nvSpPr>
        <p:spPr bwMode="auto">
          <a:xfrm>
            <a:off x="2743200" y="1219201"/>
            <a:ext cx="68640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fontAlgn="base" hangingPunct="0">
              <a:spcBef>
                <a:spcPct val="0"/>
              </a:spcBef>
              <a:spcAft>
                <a:spcPct val="0"/>
              </a:spcAft>
            </a:pPr>
            <a:r>
              <a:rPr kumimoji="1" lang="en-US" altLang="x-none" sz="3200" b="1" dirty="0">
                <a:solidFill>
                  <a:srgbClr val="000000"/>
                </a:solidFill>
              </a:rPr>
              <a:t>R4</a:t>
            </a:r>
            <a:endParaRPr kumimoji="1" lang="en-US" altLang="x-none" sz="2800" b="1" dirty="0">
              <a:solidFill>
                <a:srgbClr val="000000"/>
              </a:solidFill>
            </a:endParaRPr>
          </a:p>
        </p:txBody>
      </p:sp>
      <p:sp>
        <p:nvSpPr>
          <p:cNvPr id="36883" name="Rectangle 19"/>
          <p:cNvSpPr>
            <a:spLocks noGrp="1" noChangeArrowheads="1"/>
          </p:cNvSpPr>
          <p:nvPr>
            <p:ph type="ctrTitle"/>
          </p:nvPr>
        </p:nvSpPr>
        <p:spPr>
          <a:xfrm>
            <a:off x="2209800" y="3962401"/>
            <a:ext cx="7772400" cy="1470025"/>
          </a:xfrm>
        </p:spPr>
        <p:txBody>
          <a:bodyPr/>
          <a:lstStyle/>
          <a:p>
            <a:r>
              <a:rPr lang="en-US" altLang="x-none"/>
              <a:t>Factoring Polynomials</a:t>
            </a:r>
          </a:p>
        </p:txBody>
      </p:sp>
    </p:spTree>
    <p:extLst>
      <p:ext uri="{BB962C8B-B14F-4D97-AF65-F5344CB8AC3E}">
        <p14:creationId xmlns:p14="http://schemas.microsoft.com/office/powerpoint/2010/main" val="136501290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4165" name="Text Box 5"/>
          <p:cNvSpPr txBox="1">
            <a:spLocks noChangeArrowheads="1"/>
          </p:cNvSpPr>
          <p:nvPr/>
        </p:nvSpPr>
        <p:spPr bwMode="auto">
          <a:xfrm>
            <a:off x="2362200" y="1946275"/>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Factor out the GCF in each of the following polynomials.</a:t>
            </a:r>
          </a:p>
        </p:txBody>
      </p:sp>
      <p:sp>
        <p:nvSpPr>
          <p:cNvPr id="1244166" name="Text Box 6"/>
          <p:cNvSpPr txBox="1">
            <a:spLocks noChangeArrowheads="1"/>
          </p:cNvSpPr>
          <p:nvPr/>
        </p:nvSpPr>
        <p:spPr bwMode="auto">
          <a:xfrm>
            <a:off x="2362200" y="3089276"/>
            <a:ext cx="77724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spcBef>
                <a:spcPct val="0"/>
              </a:spcBef>
              <a:defRPr sz="2400">
                <a:solidFill>
                  <a:schemeClr val="tx1"/>
                </a:solidFill>
                <a:latin typeface="Arial Narrow" charset="0"/>
              </a:defRPr>
            </a:lvl1pPr>
            <a:lvl2pPr marL="914400" indent="-457200">
              <a:spcBef>
                <a:spcPct val="0"/>
              </a:spcBef>
              <a:defRPr sz="2400">
                <a:solidFill>
                  <a:schemeClr val="tx1"/>
                </a:solidFill>
                <a:latin typeface="Arial Narrow" charset="0"/>
              </a:defRPr>
            </a:lvl2pPr>
            <a:lvl3pPr marL="1371600" indent="-457200">
              <a:spcBef>
                <a:spcPct val="0"/>
              </a:spcBef>
              <a:defRPr sz="2400">
                <a:solidFill>
                  <a:schemeClr val="tx1"/>
                </a:solidFill>
                <a:latin typeface="Arial Narrow" charset="0"/>
              </a:defRPr>
            </a:lvl3pPr>
            <a:lvl4pPr marL="1828800" indent="-457200">
              <a:spcBef>
                <a:spcPct val="0"/>
              </a:spcBef>
              <a:defRPr sz="2400">
                <a:solidFill>
                  <a:schemeClr val="tx1"/>
                </a:solidFill>
                <a:latin typeface="Arial Narrow" charset="0"/>
              </a:defRPr>
            </a:lvl4pPr>
            <a:lvl5pPr marL="2286000" indent="-457200">
              <a:spcBef>
                <a:spcPct val="0"/>
              </a:spcBef>
              <a:defRPr sz="2400">
                <a:solidFill>
                  <a:schemeClr val="tx1"/>
                </a:solidFill>
                <a:latin typeface="Arial Narrow" charset="0"/>
              </a:defRPr>
            </a:lvl5pPr>
            <a:lvl6pPr marL="2743200" indent="-457200" fontAlgn="base">
              <a:spcBef>
                <a:spcPct val="0"/>
              </a:spcBef>
              <a:spcAft>
                <a:spcPct val="0"/>
              </a:spcAft>
              <a:defRPr sz="2400">
                <a:solidFill>
                  <a:schemeClr val="tx1"/>
                </a:solidFill>
                <a:latin typeface="Arial Narrow" charset="0"/>
              </a:defRPr>
            </a:lvl6pPr>
            <a:lvl7pPr marL="3200400" indent="-457200" fontAlgn="base">
              <a:spcBef>
                <a:spcPct val="0"/>
              </a:spcBef>
              <a:spcAft>
                <a:spcPct val="0"/>
              </a:spcAft>
              <a:defRPr sz="2400">
                <a:solidFill>
                  <a:schemeClr val="tx1"/>
                </a:solidFill>
                <a:latin typeface="Arial Narrow" charset="0"/>
              </a:defRPr>
            </a:lvl7pPr>
            <a:lvl8pPr marL="3657600" indent="-457200" fontAlgn="base">
              <a:spcBef>
                <a:spcPct val="0"/>
              </a:spcBef>
              <a:spcAft>
                <a:spcPct val="0"/>
              </a:spcAft>
              <a:defRPr sz="2400">
                <a:solidFill>
                  <a:schemeClr val="tx1"/>
                </a:solidFill>
                <a:latin typeface="Arial Narrow" charset="0"/>
              </a:defRPr>
            </a:lvl8pPr>
            <a:lvl9pPr marL="4114800" indent="-457200" fontAlgn="base">
              <a:spcBef>
                <a:spcPct val="0"/>
              </a:spcBef>
              <a:spcAft>
                <a:spcPct val="0"/>
              </a:spcAft>
              <a:defRPr sz="2400">
                <a:solidFill>
                  <a:schemeClr val="tx1"/>
                </a:solidFill>
                <a:latin typeface="Arial Narrow" charset="0"/>
              </a:defRPr>
            </a:lvl9pPr>
          </a:lstStyle>
          <a:p>
            <a:pPr>
              <a:spcBef>
                <a:spcPct val="20000"/>
              </a:spcBef>
              <a:buClr>
                <a:schemeClr val="tx2"/>
              </a:buClr>
            </a:pPr>
            <a:r>
              <a:rPr lang="en-US" altLang="x-none" sz="2800">
                <a:solidFill>
                  <a:schemeClr val="tx2"/>
                </a:solidFill>
                <a:latin typeface="Times New Roman" charset="0"/>
              </a:rPr>
              <a:t>1)</a:t>
            </a:r>
            <a:r>
              <a:rPr lang="en-US" altLang="x-none" sz="2800">
                <a:latin typeface="Times New Roman" charset="0"/>
              </a:rPr>
              <a:t>  6</a:t>
            </a:r>
            <a:r>
              <a:rPr lang="en-US" altLang="x-none" sz="2800" i="1">
                <a:latin typeface="Times New Roman" charset="0"/>
              </a:rPr>
              <a:t>x</a:t>
            </a:r>
            <a:r>
              <a:rPr lang="en-US" altLang="x-none" sz="2800" baseline="30000">
                <a:latin typeface="Times New Roman" charset="0"/>
              </a:rPr>
              <a:t>3</a:t>
            </a:r>
            <a:r>
              <a:rPr lang="en-US" altLang="x-none" sz="2800">
                <a:latin typeface="Times New Roman" charset="0"/>
              </a:rPr>
              <a:t> – 9</a:t>
            </a:r>
            <a:r>
              <a:rPr lang="en-US" altLang="x-none" sz="2800" i="1">
                <a:latin typeface="Times New Roman" charset="0"/>
              </a:rPr>
              <a:t>x</a:t>
            </a:r>
            <a:r>
              <a:rPr lang="en-US" altLang="x-none" sz="2800" baseline="30000">
                <a:latin typeface="Times New Roman" charset="0"/>
              </a:rPr>
              <a:t>2</a:t>
            </a:r>
            <a:r>
              <a:rPr lang="en-US" altLang="x-none" sz="2800">
                <a:latin typeface="Times New Roman" charset="0"/>
              </a:rPr>
              <a:t> + 12</a:t>
            </a:r>
            <a:r>
              <a:rPr lang="en-US" altLang="x-none" sz="2800" i="1">
                <a:latin typeface="Times New Roman" charset="0"/>
              </a:rPr>
              <a:t>x</a:t>
            </a:r>
            <a:r>
              <a:rPr lang="en-US" altLang="x-none" sz="2800">
                <a:latin typeface="Times New Roman" charset="0"/>
              </a:rPr>
              <a:t> =</a:t>
            </a:r>
          </a:p>
          <a:p>
            <a:pPr>
              <a:spcBef>
                <a:spcPct val="20000"/>
              </a:spcBef>
            </a:pPr>
            <a:r>
              <a:rPr lang="en-US" altLang="x-none" sz="2800">
                <a:latin typeface="Times New Roman" charset="0"/>
              </a:rPr>
              <a:t>	</a:t>
            </a:r>
            <a:r>
              <a:rPr lang="en-US" altLang="x-none" sz="2800" b="1">
                <a:solidFill>
                  <a:schemeClr val="accent2"/>
                </a:solidFill>
                <a:latin typeface="Times New Roman" charset="0"/>
              </a:rPr>
              <a:t>3</a:t>
            </a:r>
            <a:r>
              <a:rPr lang="en-US" altLang="x-none" sz="2800">
                <a:latin typeface="Times New Roman" charset="0"/>
              </a:rPr>
              <a:t> </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2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i="1">
                <a:latin typeface="Times New Roman" charset="0"/>
                <a:ea typeface="Times New Roman" charset="0"/>
                <a:cs typeface="Times New Roman" charset="0"/>
              </a:rPr>
              <a:t>x</a:t>
            </a:r>
            <a:r>
              <a:rPr lang="en-US" altLang="x-none" sz="2800" baseline="30000">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 </a:t>
            </a:r>
            <a:r>
              <a:rPr lang="en-US" altLang="x-none" sz="2800" b="1">
                <a:solidFill>
                  <a:schemeClr val="accent2"/>
                </a:solidFill>
                <a:latin typeface="Times New Roman" charset="0"/>
                <a:ea typeface="Times New Roman" charset="0"/>
                <a:cs typeface="Times New Roman" charset="0"/>
              </a:rPr>
              <a:t>3</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3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i="1">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 </a:t>
            </a:r>
            <a:r>
              <a:rPr lang="en-US" altLang="x-none" sz="2800" b="1">
                <a:solidFill>
                  <a:schemeClr val="accent2"/>
                </a:solidFill>
                <a:latin typeface="Times New Roman" charset="0"/>
                <a:ea typeface="Times New Roman" charset="0"/>
                <a:cs typeface="Times New Roman" charset="0"/>
              </a:rPr>
              <a:t>3</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4 =</a:t>
            </a:r>
            <a:endParaRPr lang="en-US" altLang="x-none" sz="2800">
              <a:latin typeface="Times New Roman" charset="0"/>
            </a:endParaRPr>
          </a:p>
          <a:p>
            <a:pPr>
              <a:spcBef>
                <a:spcPct val="20000"/>
              </a:spcBef>
            </a:pPr>
            <a:r>
              <a:rPr lang="en-US" altLang="x-none" sz="2800">
                <a:latin typeface="Times New Roman" charset="0"/>
              </a:rPr>
              <a:t>	</a:t>
            </a:r>
            <a:r>
              <a:rPr lang="en-US" altLang="x-none" sz="2800" b="1">
                <a:solidFill>
                  <a:schemeClr val="accent2"/>
                </a:solidFill>
                <a:latin typeface="Times New Roman" charset="0"/>
              </a:rPr>
              <a:t>3</a:t>
            </a:r>
            <a:r>
              <a:rPr lang="en-US" altLang="x-none" sz="2800" b="1" i="1">
                <a:solidFill>
                  <a:schemeClr val="accent2"/>
                </a:solidFill>
                <a:latin typeface="Times New Roman" charset="0"/>
              </a:rPr>
              <a:t>x</a:t>
            </a:r>
            <a:r>
              <a:rPr lang="en-US" altLang="x-none" sz="2800">
                <a:latin typeface="Times New Roman" charset="0"/>
              </a:rPr>
              <a:t>(2</a:t>
            </a:r>
            <a:r>
              <a:rPr lang="en-US" altLang="x-none" sz="2800" i="1">
                <a:latin typeface="Times New Roman" charset="0"/>
              </a:rPr>
              <a:t>x</a:t>
            </a:r>
            <a:r>
              <a:rPr lang="en-US" altLang="x-none" sz="2800" baseline="30000">
                <a:latin typeface="Times New Roman" charset="0"/>
              </a:rPr>
              <a:t>2</a:t>
            </a:r>
            <a:r>
              <a:rPr lang="en-US" altLang="x-none" sz="2800">
                <a:latin typeface="Times New Roman" charset="0"/>
              </a:rPr>
              <a:t> – 3</a:t>
            </a:r>
            <a:r>
              <a:rPr lang="en-US" altLang="x-none" sz="2800" i="1">
                <a:latin typeface="Times New Roman" charset="0"/>
              </a:rPr>
              <a:t>x</a:t>
            </a:r>
            <a:r>
              <a:rPr lang="en-US" altLang="x-none" sz="2800">
                <a:latin typeface="Times New Roman" charset="0"/>
              </a:rPr>
              <a:t> + 4)</a:t>
            </a:r>
          </a:p>
          <a:p>
            <a:pPr>
              <a:spcBef>
                <a:spcPct val="20000"/>
              </a:spcBef>
              <a:buClr>
                <a:schemeClr val="tx2"/>
              </a:buClr>
            </a:pPr>
            <a:r>
              <a:rPr lang="en-US" altLang="x-none" sz="2800">
                <a:solidFill>
                  <a:schemeClr val="tx2"/>
                </a:solidFill>
                <a:latin typeface="Times New Roman" charset="0"/>
              </a:rPr>
              <a:t>2)</a:t>
            </a:r>
            <a:r>
              <a:rPr lang="en-US" altLang="x-none" sz="2800">
                <a:latin typeface="Times New Roman" charset="0"/>
              </a:rPr>
              <a:t>  14</a:t>
            </a:r>
            <a:r>
              <a:rPr lang="en-US" altLang="x-none" sz="2800" i="1">
                <a:latin typeface="Times New Roman" charset="0"/>
              </a:rPr>
              <a:t>x</a:t>
            </a:r>
            <a:r>
              <a:rPr lang="en-US" altLang="x-none" sz="2800" baseline="30000">
                <a:latin typeface="Times New Roman" charset="0"/>
              </a:rPr>
              <a:t>3</a:t>
            </a:r>
            <a:r>
              <a:rPr lang="en-US" altLang="x-none" sz="2800" i="1">
                <a:latin typeface="Times New Roman" charset="0"/>
              </a:rPr>
              <a:t>y</a:t>
            </a:r>
            <a:r>
              <a:rPr lang="en-US" altLang="x-none" sz="2800">
                <a:latin typeface="Times New Roman" charset="0"/>
              </a:rPr>
              <a:t> + 7</a:t>
            </a:r>
            <a:r>
              <a:rPr lang="en-US" altLang="x-none" sz="2800" i="1">
                <a:latin typeface="Times New Roman" charset="0"/>
              </a:rPr>
              <a:t>x</a:t>
            </a:r>
            <a:r>
              <a:rPr lang="en-US" altLang="x-none" sz="2800" baseline="30000">
                <a:latin typeface="Times New Roman" charset="0"/>
              </a:rPr>
              <a:t>2</a:t>
            </a:r>
            <a:r>
              <a:rPr lang="en-US" altLang="x-none" sz="2800" i="1">
                <a:latin typeface="Times New Roman" charset="0"/>
              </a:rPr>
              <a:t>y</a:t>
            </a:r>
            <a:r>
              <a:rPr lang="en-US" altLang="x-none" sz="2800">
                <a:latin typeface="Times New Roman" charset="0"/>
              </a:rPr>
              <a:t> – 7</a:t>
            </a:r>
            <a:r>
              <a:rPr lang="en-US" altLang="x-none" sz="2800" i="1">
                <a:latin typeface="Times New Roman" charset="0"/>
              </a:rPr>
              <a:t>xy =</a:t>
            </a:r>
          </a:p>
          <a:p>
            <a:pPr>
              <a:spcBef>
                <a:spcPct val="20000"/>
              </a:spcBef>
            </a:pPr>
            <a:r>
              <a:rPr lang="en-US" altLang="x-none" sz="2800">
                <a:latin typeface="Times New Roman" charset="0"/>
              </a:rPr>
              <a:t>	</a:t>
            </a:r>
            <a:r>
              <a:rPr lang="en-US" altLang="x-none" sz="2800" b="1">
                <a:solidFill>
                  <a:schemeClr val="accent2"/>
                </a:solidFill>
                <a:latin typeface="Times New Roman" charset="0"/>
              </a:rPr>
              <a:t>7</a:t>
            </a:r>
            <a:r>
              <a:rPr lang="en-US" altLang="x-none" sz="2800">
                <a:latin typeface="Times New Roman" charset="0"/>
              </a:rPr>
              <a:t> ·</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y</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2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i="1">
                <a:latin typeface="Times New Roman" charset="0"/>
                <a:ea typeface="Times New Roman" charset="0"/>
                <a:cs typeface="Times New Roman" charset="0"/>
              </a:rPr>
              <a:t>x</a:t>
            </a:r>
            <a:r>
              <a:rPr lang="en-US" altLang="x-none" sz="2800" baseline="30000">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 </a:t>
            </a:r>
            <a:r>
              <a:rPr lang="en-US" altLang="x-none" sz="2800" b="1">
                <a:solidFill>
                  <a:schemeClr val="accent2"/>
                </a:solidFill>
                <a:latin typeface="Times New Roman" charset="0"/>
                <a:ea typeface="Times New Roman" charset="0"/>
                <a:cs typeface="Times New Roman" charset="0"/>
              </a:rPr>
              <a:t>7</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y</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x – </a:t>
            </a:r>
            <a:r>
              <a:rPr lang="en-US" altLang="x-none" sz="2800" b="1">
                <a:solidFill>
                  <a:schemeClr val="accent2"/>
                </a:solidFill>
                <a:latin typeface="Times New Roman" charset="0"/>
                <a:ea typeface="Times New Roman" charset="0"/>
                <a:cs typeface="Times New Roman" charset="0"/>
              </a:rPr>
              <a:t>7</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x</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a:t>
            </a:r>
            <a:r>
              <a:rPr lang="en-US" altLang="x-none" sz="2800" b="1" i="1">
                <a:solidFill>
                  <a:schemeClr val="accent2"/>
                </a:solidFill>
                <a:latin typeface="Times New Roman" charset="0"/>
                <a:ea typeface="Times New Roman" charset="0"/>
                <a:cs typeface="Times New Roman" charset="0"/>
              </a:rPr>
              <a:t>y</a:t>
            </a:r>
            <a:r>
              <a:rPr lang="en-US" altLang="x-none" sz="2800">
                <a:latin typeface="Times New Roman" charset="0"/>
                <a:ea typeface="Times New Roman" charset="0"/>
                <a:cs typeface="Times New Roman" charset="0"/>
              </a:rPr>
              <a:t> </a:t>
            </a:r>
            <a:r>
              <a:rPr lang="en-US" altLang="x-none" sz="2800">
                <a:latin typeface="Times New Roman" charset="0"/>
              </a:rPr>
              <a:t>·</a:t>
            </a:r>
            <a:r>
              <a:rPr lang="en-US" altLang="x-none" sz="2800">
                <a:latin typeface="Times New Roman" charset="0"/>
                <a:ea typeface="Times New Roman" charset="0"/>
                <a:cs typeface="Times New Roman" charset="0"/>
              </a:rPr>
              <a:t> 1 =</a:t>
            </a:r>
          </a:p>
          <a:p>
            <a:pPr>
              <a:spcBef>
                <a:spcPct val="20000"/>
              </a:spcBef>
            </a:pP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rPr>
              <a:t>7</a:t>
            </a:r>
            <a:r>
              <a:rPr lang="en-US" altLang="x-none" sz="2800" b="1" i="1">
                <a:solidFill>
                  <a:schemeClr val="accent2"/>
                </a:solidFill>
                <a:latin typeface="Times New Roman" charset="0"/>
              </a:rPr>
              <a:t>xy</a:t>
            </a:r>
            <a:r>
              <a:rPr lang="en-US" altLang="x-none" sz="2800">
                <a:latin typeface="Times New Roman" charset="0"/>
              </a:rPr>
              <a:t>(2</a:t>
            </a:r>
            <a:r>
              <a:rPr lang="en-US" altLang="x-none" sz="2800" i="1">
                <a:latin typeface="Times New Roman" charset="0"/>
              </a:rPr>
              <a:t>x</a:t>
            </a:r>
            <a:r>
              <a:rPr lang="en-US" altLang="x-none" sz="2800" baseline="30000">
                <a:latin typeface="Times New Roman" charset="0"/>
              </a:rPr>
              <a:t>2</a:t>
            </a:r>
            <a:r>
              <a:rPr lang="en-US" altLang="x-none" sz="2800">
                <a:latin typeface="Times New Roman" charset="0"/>
              </a:rPr>
              <a:t> + </a:t>
            </a:r>
            <a:r>
              <a:rPr lang="en-US" altLang="x-none" sz="2800" i="1">
                <a:latin typeface="Times New Roman" charset="0"/>
              </a:rPr>
              <a:t>x</a:t>
            </a:r>
            <a:r>
              <a:rPr lang="en-US" altLang="x-none" sz="2800">
                <a:latin typeface="Times New Roman" charset="0"/>
              </a:rPr>
              <a:t> – 1)</a:t>
            </a:r>
          </a:p>
        </p:txBody>
      </p:sp>
      <p:sp>
        <p:nvSpPr>
          <p:cNvPr id="1244167" name="Rectangle 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out the GCF</a:t>
            </a:r>
          </a:p>
        </p:txBody>
      </p:sp>
      <p:sp>
        <p:nvSpPr>
          <p:cNvPr id="1244168" name="Text Box 8"/>
          <p:cNvSpPr txBox="1">
            <a:spLocks noChangeArrowheads="1"/>
          </p:cNvSpPr>
          <p:nvPr/>
        </p:nvSpPr>
        <p:spPr bwMode="auto">
          <a:xfrm>
            <a:off x="1828800" y="12954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3465172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4165">
                                            <p:txEl>
                                              <p:pRg st="0" end="0"/>
                                            </p:txEl>
                                          </p:spTgt>
                                        </p:tgtEl>
                                        <p:attrNameLst>
                                          <p:attrName>style.visibility</p:attrName>
                                        </p:attrNameLst>
                                      </p:cBhvr>
                                      <p:to>
                                        <p:strVal val="visible"/>
                                      </p:to>
                                    </p:set>
                                    <p:animEffect transition="in" filter="wipe(left)">
                                      <p:cBhvr>
                                        <p:cTn id="7" dur="500"/>
                                        <p:tgtEl>
                                          <p:spTgt spid="12441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4166">
                                            <p:txEl>
                                              <p:pRg st="0" end="0"/>
                                            </p:txEl>
                                          </p:spTgt>
                                        </p:tgtEl>
                                        <p:attrNameLst>
                                          <p:attrName>style.visibility</p:attrName>
                                        </p:attrNameLst>
                                      </p:cBhvr>
                                      <p:to>
                                        <p:strVal val="visible"/>
                                      </p:to>
                                    </p:set>
                                    <p:animEffect transition="in" filter="wipe(left)">
                                      <p:cBhvr>
                                        <p:cTn id="12" dur="500"/>
                                        <p:tgtEl>
                                          <p:spTgt spid="124416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4166">
                                            <p:txEl>
                                              <p:pRg st="1" end="1"/>
                                            </p:txEl>
                                          </p:spTgt>
                                        </p:tgtEl>
                                        <p:attrNameLst>
                                          <p:attrName>style.visibility</p:attrName>
                                        </p:attrNameLst>
                                      </p:cBhvr>
                                      <p:to>
                                        <p:strVal val="visible"/>
                                      </p:to>
                                    </p:set>
                                    <p:animEffect transition="in" filter="wipe(left)">
                                      <p:cBhvr>
                                        <p:cTn id="17" dur="500"/>
                                        <p:tgtEl>
                                          <p:spTgt spid="124416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4166">
                                            <p:txEl>
                                              <p:pRg st="2" end="2"/>
                                            </p:txEl>
                                          </p:spTgt>
                                        </p:tgtEl>
                                        <p:attrNameLst>
                                          <p:attrName>style.visibility</p:attrName>
                                        </p:attrNameLst>
                                      </p:cBhvr>
                                      <p:to>
                                        <p:strVal val="visible"/>
                                      </p:to>
                                    </p:set>
                                    <p:animEffect transition="in" filter="wipe(left)">
                                      <p:cBhvr>
                                        <p:cTn id="22" dur="500"/>
                                        <p:tgtEl>
                                          <p:spTgt spid="124416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4166">
                                            <p:txEl>
                                              <p:pRg st="3" end="3"/>
                                            </p:txEl>
                                          </p:spTgt>
                                        </p:tgtEl>
                                        <p:attrNameLst>
                                          <p:attrName>style.visibility</p:attrName>
                                        </p:attrNameLst>
                                      </p:cBhvr>
                                      <p:to>
                                        <p:strVal val="visible"/>
                                      </p:to>
                                    </p:set>
                                    <p:animEffect transition="in" filter="wipe(left)">
                                      <p:cBhvr>
                                        <p:cTn id="27" dur="500"/>
                                        <p:tgtEl>
                                          <p:spTgt spid="124416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4166">
                                            <p:txEl>
                                              <p:pRg st="4" end="4"/>
                                            </p:txEl>
                                          </p:spTgt>
                                        </p:tgtEl>
                                        <p:attrNameLst>
                                          <p:attrName>style.visibility</p:attrName>
                                        </p:attrNameLst>
                                      </p:cBhvr>
                                      <p:to>
                                        <p:strVal val="visible"/>
                                      </p:to>
                                    </p:set>
                                    <p:animEffect transition="in" filter="wipe(left)">
                                      <p:cBhvr>
                                        <p:cTn id="32" dur="500"/>
                                        <p:tgtEl>
                                          <p:spTgt spid="124416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4166">
                                            <p:txEl>
                                              <p:pRg st="5" end="5"/>
                                            </p:txEl>
                                          </p:spTgt>
                                        </p:tgtEl>
                                        <p:attrNameLst>
                                          <p:attrName>style.visibility</p:attrName>
                                        </p:attrNameLst>
                                      </p:cBhvr>
                                      <p:to>
                                        <p:strVal val="visible"/>
                                      </p:to>
                                    </p:set>
                                    <p:animEffect transition="in" filter="wipe(left)">
                                      <p:cBhvr>
                                        <p:cTn id="37" dur="500"/>
                                        <p:tgtEl>
                                          <p:spTgt spid="12441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4165" grpId="0" build="p" autoUpdateAnimBg="0"/>
      <p:bldP spid="124416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5189" name="Text Box 5"/>
          <p:cNvSpPr txBox="1">
            <a:spLocks noChangeArrowheads="1"/>
          </p:cNvSpPr>
          <p:nvPr/>
        </p:nvSpPr>
        <p:spPr bwMode="auto">
          <a:xfrm>
            <a:off x="2362200" y="1946275"/>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Factor out the GCF in each of the following polynomials.</a:t>
            </a:r>
          </a:p>
        </p:txBody>
      </p:sp>
      <p:sp>
        <p:nvSpPr>
          <p:cNvPr id="1245190" name="Text Box 6"/>
          <p:cNvSpPr txBox="1">
            <a:spLocks noChangeArrowheads="1"/>
          </p:cNvSpPr>
          <p:nvPr/>
        </p:nvSpPr>
        <p:spPr bwMode="auto">
          <a:xfrm>
            <a:off x="2438400" y="3089276"/>
            <a:ext cx="76200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spcBef>
                <a:spcPct val="0"/>
              </a:spcBef>
              <a:defRPr sz="2400">
                <a:solidFill>
                  <a:schemeClr val="tx1"/>
                </a:solidFill>
                <a:latin typeface="Arial Narrow" charset="0"/>
              </a:defRPr>
            </a:lvl1pPr>
            <a:lvl2pPr marL="914400" indent="-457200">
              <a:spcBef>
                <a:spcPct val="0"/>
              </a:spcBef>
              <a:defRPr sz="2400">
                <a:solidFill>
                  <a:schemeClr val="tx1"/>
                </a:solidFill>
                <a:latin typeface="Arial Narrow" charset="0"/>
              </a:defRPr>
            </a:lvl2pPr>
            <a:lvl3pPr marL="1371600" indent="-457200">
              <a:spcBef>
                <a:spcPct val="0"/>
              </a:spcBef>
              <a:defRPr sz="2400">
                <a:solidFill>
                  <a:schemeClr val="tx1"/>
                </a:solidFill>
                <a:latin typeface="Arial Narrow" charset="0"/>
              </a:defRPr>
            </a:lvl3pPr>
            <a:lvl4pPr marL="1828800" indent="-457200">
              <a:spcBef>
                <a:spcPct val="0"/>
              </a:spcBef>
              <a:defRPr sz="2400">
                <a:solidFill>
                  <a:schemeClr val="tx1"/>
                </a:solidFill>
                <a:latin typeface="Arial Narrow" charset="0"/>
              </a:defRPr>
            </a:lvl4pPr>
            <a:lvl5pPr marL="2286000" indent="-457200">
              <a:spcBef>
                <a:spcPct val="0"/>
              </a:spcBef>
              <a:defRPr sz="2400">
                <a:solidFill>
                  <a:schemeClr val="tx1"/>
                </a:solidFill>
                <a:latin typeface="Arial Narrow" charset="0"/>
              </a:defRPr>
            </a:lvl5pPr>
            <a:lvl6pPr marL="2743200" indent="-457200" fontAlgn="base">
              <a:spcBef>
                <a:spcPct val="0"/>
              </a:spcBef>
              <a:spcAft>
                <a:spcPct val="0"/>
              </a:spcAft>
              <a:defRPr sz="2400">
                <a:solidFill>
                  <a:schemeClr val="tx1"/>
                </a:solidFill>
                <a:latin typeface="Arial Narrow" charset="0"/>
              </a:defRPr>
            </a:lvl6pPr>
            <a:lvl7pPr marL="3200400" indent="-457200" fontAlgn="base">
              <a:spcBef>
                <a:spcPct val="0"/>
              </a:spcBef>
              <a:spcAft>
                <a:spcPct val="0"/>
              </a:spcAft>
              <a:defRPr sz="2400">
                <a:solidFill>
                  <a:schemeClr val="tx1"/>
                </a:solidFill>
                <a:latin typeface="Arial Narrow" charset="0"/>
              </a:defRPr>
            </a:lvl7pPr>
            <a:lvl8pPr marL="3657600" indent="-457200" fontAlgn="base">
              <a:spcBef>
                <a:spcPct val="0"/>
              </a:spcBef>
              <a:spcAft>
                <a:spcPct val="0"/>
              </a:spcAft>
              <a:defRPr sz="2400">
                <a:solidFill>
                  <a:schemeClr val="tx1"/>
                </a:solidFill>
                <a:latin typeface="Arial Narrow" charset="0"/>
              </a:defRPr>
            </a:lvl8pPr>
            <a:lvl9pPr marL="4114800" indent="-457200" fontAlgn="base">
              <a:spcBef>
                <a:spcPct val="0"/>
              </a:spcBef>
              <a:spcAft>
                <a:spcPct val="0"/>
              </a:spcAft>
              <a:defRPr sz="2400">
                <a:solidFill>
                  <a:schemeClr val="tx1"/>
                </a:solidFill>
                <a:latin typeface="Arial Narrow" charset="0"/>
              </a:defRPr>
            </a:lvl9pPr>
          </a:lstStyle>
          <a:p>
            <a:pPr>
              <a:spcBef>
                <a:spcPct val="20000"/>
              </a:spcBef>
            </a:pPr>
            <a:r>
              <a:rPr lang="en-US" altLang="x-none">
                <a:solidFill>
                  <a:schemeClr val="tx2"/>
                </a:solidFill>
                <a:latin typeface="Times New Roman" charset="0"/>
              </a:rPr>
              <a:t>1)</a:t>
            </a:r>
            <a:r>
              <a:rPr lang="en-US" altLang="x-none" sz="2800">
                <a:latin typeface="Times New Roman" charset="0"/>
              </a:rPr>
              <a:t>  6(</a:t>
            </a:r>
            <a:r>
              <a:rPr lang="en-US" altLang="x-none" sz="2800" i="1">
                <a:latin typeface="Times New Roman" charset="0"/>
              </a:rPr>
              <a:t>x</a:t>
            </a:r>
            <a:r>
              <a:rPr lang="en-US" altLang="x-none" sz="2800">
                <a:latin typeface="Times New Roman" charset="0"/>
              </a:rPr>
              <a:t> + 2) – </a:t>
            </a:r>
            <a:r>
              <a:rPr lang="en-US" altLang="x-none" sz="2800" i="1">
                <a:latin typeface="Times New Roman" charset="0"/>
              </a:rPr>
              <a:t>y</a:t>
            </a:r>
            <a:r>
              <a:rPr lang="en-US" altLang="x-none" sz="2800">
                <a:latin typeface="Times New Roman" charset="0"/>
              </a:rPr>
              <a:t>(</a:t>
            </a:r>
            <a:r>
              <a:rPr lang="en-US" altLang="x-none" sz="2800" i="1">
                <a:latin typeface="Times New Roman" charset="0"/>
              </a:rPr>
              <a:t>x</a:t>
            </a:r>
            <a:r>
              <a:rPr lang="en-US" altLang="x-none" sz="2800">
                <a:latin typeface="Times New Roman" charset="0"/>
              </a:rPr>
              <a:t> + 2) =</a:t>
            </a:r>
          </a:p>
          <a:p>
            <a:pPr lvl="1">
              <a:spcBef>
                <a:spcPct val="20000"/>
              </a:spcBef>
            </a:pPr>
            <a:r>
              <a:rPr lang="en-US" altLang="x-none" sz="2800">
                <a:latin typeface="Times New Roman" charset="0"/>
              </a:rPr>
              <a:t>6 </a:t>
            </a:r>
            <a:r>
              <a:rPr lang="en-US" altLang="x-none">
                <a:latin typeface="Times New Roman" charset="0"/>
              </a:rPr>
              <a:t>·</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rPr>
              <a:t>(</a:t>
            </a:r>
            <a:r>
              <a:rPr lang="en-US" altLang="x-none" sz="2800" b="1" i="1">
                <a:solidFill>
                  <a:schemeClr val="accent2"/>
                </a:solidFill>
                <a:latin typeface="Times New Roman" charset="0"/>
              </a:rPr>
              <a:t>x</a:t>
            </a:r>
            <a:r>
              <a:rPr lang="en-US" altLang="x-none" sz="2800" b="1">
                <a:solidFill>
                  <a:schemeClr val="accent2"/>
                </a:solidFill>
                <a:latin typeface="Times New Roman" charset="0"/>
              </a:rPr>
              <a:t> + 2)</a:t>
            </a:r>
            <a:r>
              <a:rPr lang="en-US" altLang="x-none" sz="2800">
                <a:latin typeface="Times New Roman" charset="0"/>
              </a:rPr>
              <a:t> – </a:t>
            </a:r>
            <a:r>
              <a:rPr lang="en-US" altLang="x-none" sz="2800" i="1">
                <a:latin typeface="Times New Roman" charset="0"/>
              </a:rPr>
              <a:t>y</a:t>
            </a:r>
            <a:r>
              <a:rPr lang="en-US" altLang="x-none" sz="2800">
                <a:latin typeface="Times New Roman" charset="0"/>
              </a:rPr>
              <a:t> </a:t>
            </a:r>
            <a:r>
              <a:rPr lang="en-US" altLang="x-none">
                <a:latin typeface="Times New Roman" charset="0"/>
              </a:rPr>
              <a:t>·</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rPr>
              <a:t>(</a:t>
            </a:r>
            <a:r>
              <a:rPr lang="en-US" altLang="x-none" sz="2800" b="1" i="1">
                <a:solidFill>
                  <a:schemeClr val="accent2"/>
                </a:solidFill>
                <a:latin typeface="Times New Roman" charset="0"/>
              </a:rPr>
              <a:t>x</a:t>
            </a:r>
            <a:r>
              <a:rPr lang="en-US" altLang="x-none" sz="2800" b="1">
                <a:solidFill>
                  <a:schemeClr val="accent2"/>
                </a:solidFill>
                <a:latin typeface="Times New Roman" charset="0"/>
              </a:rPr>
              <a:t> + 2) </a:t>
            </a:r>
            <a:r>
              <a:rPr lang="en-US" altLang="x-none" sz="2800">
                <a:latin typeface="Times New Roman" charset="0"/>
              </a:rPr>
              <a:t>=</a:t>
            </a:r>
          </a:p>
          <a:p>
            <a:pPr lvl="1">
              <a:spcBef>
                <a:spcPct val="20000"/>
              </a:spcBef>
              <a:buClr>
                <a:schemeClr val="tx2"/>
              </a:buClr>
              <a:buFont typeface="Wingdings" charset="2"/>
              <a:buNone/>
            </a:pPr>
            <a:r>
              <a:rPr lang="en-US" altLang="x-none" sz="2800" b="1">
                <a:solidFill>
                  <a:schemeClr val="accent2"/>
                </a:solidFill>
                <a:latin typeface="Times New Roman" charset="0"/>
              </a:rPr>
              <a:t>(</a:t>
            </a:r>
            <a:r>
              <a:rPr lang="en-US" altLang="x-none" sz="2800" b="1" i="1">
                <a:solidFill>
                  <a:schemeClr val="accent2"/>
                </a:solidFill>
                <a:latin typeface="Times New Roman" charset="0"/>
              </a:rPr>
              <a:t>x</a:t>
            </a:r>
            <a:r>
              <a:rPr lang="en-US" altLang="x-none" sz="2800" b="1">
                <a:solidFill>
                  <a:schemeClr val="accent2"/>
                </a:solidFill>
                <a:latin typeface="Times New Roman" charset="0"/>
              </a:rPr>
              <a:t> + 2)</a:t>
            </a:r>
            <a:r>
              <a:rPr lang="en-US" altLang="x-none" sz="2800">
                <a:latin typeface="Times New Roman" charset="0"/>
              </a:rPr>
              <a:t>(6 – </a:t>
            </a:r>
            <a:r>
              <a:rPr lang="en-US" altLang="x-none" sz="2800" i="1">
                <a:latin typeface="Times New Roman" charset="0"/>
              </a:rPr>
              <a:t>y</a:t>
            </a:r>
            <a:r>
              <a:rPr lang="en-US" altLang="x-none" sz="2800">
                <a:latin typeface="Times New Roman" charset="0"/>
              </a:rPr>
              <a:t>)</a:t>
            </a:r>
          </a:p>
          <a:p>
            <a:pPr>
              <a:spcBef>
                <a:spcPct val="20000"/>
              </a:spcBef>
            </a:pPr>
            <a:r>
              <a:rPr lang="en-US" altLang="x-none">
                <a:solidFill>
                  <a:schemeClr val="tx2"/>
                </a:solidFill>
                <a:latin typeface="Times New Roman" charset="0"/>
              </a:rPr>
              <a:t>2)</a:t>
            </a:r>
            <a:r>
              <a:rPr lang="en-US" altLang="x-none" sz="2800">
                <a:latin typeface="Times New Roman" charset="0"/>
              </a:rPr>
              <a:t>  </a:t>
            </a:r>
            <a:r>
              <a:rPr lang="en-US" altLang="x-none" sz="2800" i="1">
                <a:latin typeface="Times New Roman" charset="0"/>
              </a:rPr>
              <a:t>xy</a:t>
            </a:r>
            <a:r>
              <a:rPr lang="en-US" altLang="x-none" sz="2800">
                <a:latin typeface="Times New Roman" charset="0"/>
              </a:rPr>
              <a:t>(</a:t>
            </a:r>
            <a:r>
              <a:rPr lang="en-US" altLang="x-none" sz="2800" i="1">
                <a:latin typeface="Times New Roman" charset="0"/>
              </a:rPr>
              <a:t>y</a:t>
            </a:r>
            <a:r>
              <a:rPr lang="en-US" altLang="x-none" sz="2800">
                <a:latin typeface="Times New Roman" charset="0"/>
              </a:rPr>
              <a:t> + 1) – (</a:t>
            </a:r>
            <a:r>
              <a:rPr lang="en-US" altLang="x-none" sz="2800" i="1">
                <a:latin typeface="Times New Roman" charset="0"/>
              </a:rPr>
              <a:t>y</a:t>
            </a:r>
            <a:r>
              <a:rPr lang="en-US" altLang="x-none" sz="2800">
                <a:latin typeface="Times New Roman" charset="0"/>
              </a:rPr>
              <a:t> + 1) =</a:t>
            </a:r>
          </a:p>
          <a:p>
            <a:pPr lvl="1">
              <a:spcBef>
                <a:spcPct val="20000"/>
              </a:spcBef>
              <a:buClr>
                <a:schemeClr val="tx2"/>
              </a:buClr>
              <a:buFont typeface="Wingdings" charset="2"/>
              <a:buNone/>
            </a:pPr>
            <a:r>
              <a:rPr lang="en-US" altLang="x-none" sz="2800" i="1">
                <a:latin typeface="Times New Roman" charset="0"/>
              </a:rPr>
              <a:t>xy</a:t>
            </a:r>
            <a:r>
              <a:rPr lang="en-US" altLang="x-none" sz="2800">
                <a:latin typeface="Times New Roman" charset="0"/>
              </a:rPr>
              <a:t> </a:t>
            </a:r>
            <a:r>
              <a:rPr lang="en-US" altLang="x-none">
                <a:latin typeface="Times New Roman" charset="0"/>
              </a:rPr>
              <a:t>·</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rPr>
              <a:t>(</a:t>
            </a:r>
            <a:r>
              <a:rPr lang="en-US" altLang="x-none" sz="2800" b="1" i="1">
                <a:solidFill>
                  <a:schemeClr val="accent2"/>
                </a:solidFill>
                <a:latin typeface="Times New Roman" charset="0"/>
              </a:rPr>
              <a:t>y</a:t>
            </a:r>
            <a:r>
              <a:rPr lang="en-US" altLang="x-none" sz="2800" b="1">
                <a:solidFill>
                  <a:schemeClr val="accent2"/>
                </a:solidFill>
                <a:latin typeface="Times New Roman" charset="0"/>
              </a:rPr>
              <a:t> + 1)</a:t>
            </a:r>
            <a:r>
              <a:rPr lang="en-US" altLang="x-none" sz="2800">
                <a:latin typeface="Times New Roman" charset="0"/>
              </a:rPr>
              <a:t> – 1 </a:t>
            </a:r>
            <a:r>
              <a:rPr lang="en-US" altLang="x-none">
                <a:latin typeface="Times New Roman" charset="0"/>
              </a:rPr>
              <a:t>·</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rPr>
              <a:t>(</a:t>
            </a:r>
            <a:r>
              <a:rPr lang="en-US" altLang="x-none" sz="2800" b="1" i="1">
                <a:solidFill>
                  <a:schemeClr val="accent2"/>
                </a:solidFill>
                <a:latin typeface="Times New Roman" charset="0"/>
              </a:rPr>
              <a:t>y</a:t>
            </a:r>
            <a:r>
              <a:rPr lang="en-US" altLang="x-none" sz="2800" b="1">
                <a:solidFill>
                  <a:schemeClr val="accent2"/>
                </a:solidFill>
                <a:latin typeface="Times New Roman" charset="0"/>
              </a:rPr>
              <a:t> + 1)</a:t>
            </a:r>
            <a:r>
              <a:rPr lang="en-US" altLang="x-none" sz="2800">
                <a:latin typeface="Times New Roman" charset="0"/>
              </a:rPr>
              <a:t> =</a:t>
            </a:r>
          </a:p>
          <a:p>
            <a:pPr lvl="1">
              <a:spcBef>
                <a:spcPct val="20000"/>
              </a:spcBef>
              <a:buClr>
                <a:schemeClr val="tx2"/>
              </a:buClr>
              <a:buFont typeface="Wingdings" charset="2"/>
              <a:buNone/>
            </a:pPr>
            <a:r>
              <a:rPr lang="en-US" altLang="x-none" sz="2800" b="1">
                <a:solidFill>
                  <a:schemeClr val="accent2"/>
                </a:solidFill>
                <a:latin typeface="Times New Roman" charset="0"/>
              </a:rPr>
              <a:t>(</a:t>
            </a:r>
            <a:r>
              <a:rPr lang="en-US" altLang="x-none" sz="2800" b="1" i="1">
                <a:solidFill>
                  <a:schemeClr val="accent2"/>
                </a:solidFill>
                <a:latin typeface="Times New Roman" charset="0"/>
              </a:rPr>
              <a:t>y</a:t>
            </a:r>
            <a:r>
              <a:rPr lang="en-US" altLang="x-none" sz="2800" b="1">
                <a:solidFill>
                  <a:schemeClr val="accent2"/>
                </a:solidFill>
                <a:latin typeface="Times New Roman" charset="0"/>
              </a:rPr>
              <a:t> + 1)</a:t>
            </a:r>
            <a:r>
              <a:rPr lang="en-US" altLang="x-none" sz="2800">
                <a:latin typeface="Times New Roman" charset="0"/>
              </a:rPr>
              <a:t>(</a:t>
            </a:r>
            <a:r>
              <a:rPr lang="en-US" altLang="x-none" sz="2800" i="1">
                <a:latin typeface="Times New Roman" charset="0"/>
              </a:rPr>
              <a:t>xy</a:t>
            </a:r>
            <a:r>
              <a:rPr lang="en-US" altLang="x-none" sz="2800">
                <a:latin typeface="Times New Roman" charset="0"/>
              </a:rPr>
              <a:t> – 1)</a:t>
            </a:r>
          </a:p>
        </p:txBody>
      </p:sp>
      <p:sp>
        <p:nvSpPr>
          <p:cNvPr id="1245191" name="Rectangle 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out the GCF</a:t>
            </a:r>
          </a:p>
        </p:txBody>
      </p:sp>
      <p:sp>
        <p:nvSpPr>
          <p:cNvPr id="1245192" name="Text Box 8"/>
          <p:cNvSpPr txBox="1">
            <a:spLocks noChangeArrowheads="1"/>
          </p:cNvSpPr>
          <p:nvPr/>
        </p:nvSpPr>
        <p:spPr bwMode="auto">
          <a:xfrm>
            <a:off x="1828800" y="12954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20874049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5189">
                                            <p:txEl>
                                              <p:pRg st="0" end="0"/>
                                            </p:txEl>
                                          </p:spTgt>
                                        </p:tgtEl>
                                        <p:attrNameLst>
                                          <p:attrName>style.visibility</p:attrName>
                                        </p:attrNameLst>
                                      </p:cBhvr>
                                      <p:to>
                                        <p:strVal val="visible"/>
                                      </p:to>
                                    </p:set>
                                    <p:animEffect transition="in" filter="wipe(left)">
                                      <p:cBhvr>
                                        <p:cTn id="7" dur="500"/>
                                        <p:tgtEl>
                                          <p:spTgt spid="12451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5190">
                                            <p:txEl>
                                              <p:pRg st="0" end="0"/>
                                            </p:txEl>
                                          </p:spTgt>
                                        </p:tgtEl>
                                        <p:attrNameLst>
                                          <p:attrName>style.visibility</p:attrName>
                                        </p:attrNameLst>
                                      </p:cBhvr>
                                      <p:to>
                                        <p:strVal val="visible"/>
                                      </p:to>
                                    </p:set>
                                    <p:animEffect transition="in" filter="wipe(left)">
                                      <p:cBhvr>
                                        <p:cTn id="12" dur="500"/>
                                        <p:tgtEl>
                                          <p:spTgt spid="124519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5190">
                                            <p:txEl>
                                              <p:pRg st="1" end="1"/>
                                            </p:txEl>
                                          </p:spTgt>
                                        </p:tgtEl>
                                        <p:attrNameLst>
                                          <p:attrName>style.visibility</p:attrName>
                                        </p:attrNameLst>
                                      </p:cBhvr>
                                      <p:to>
                                        <p:strVal val="visible"/>
                                      </p:to>
                                    </p:set>
                                    <p:animEffect transition="in" filter="wipe(left)">
                                      <p:cBhvr>
                                        <p:cTn id="17" dur="500"/>
                                        <p:tgtEl>
                                          <p:spTgt spid="124519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5190">
                                            <p:txEl>
                                              <p:pRg st="2" end="2"/>
                                            </p:txEl>
                                          </p:spTgt>
                                        </p:tgtEl>
                                        <p:attrNameLst>
                                          <p:attrName>style.visibility</p:attrName>
                                        </p:attrNameLst>
                                      </p:cBhvr>
                                      <p:to>
                                        <p:strVal val="visible"/>
                                      </p:to>
                                    </p:set>
                                    <p:animEffect transition="in" filter="wipe(left)">
                                      <p:cBhvr>
                                        <p:cTn id="22" dur="500"/>
                                        <p:tgtEl>
                                          <p:spTgt spid="124519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5190">
                                            <p:txEl>
                                              <p:pRg st="3" end="3"/>
                                            </p:txEl>
                                          </p:spTgt>
                                        </p:tgtEl>
                                        <p:attrNameLst>
                                          <p:attrName>style.visibility</p:attrName>
                                        </p:attrNameLst>
                                      </p:cBhvr>
                                      <p:to>
                                        <p:strVal val="visible"/>
                                      </p:to>
                                    </p:set>
                                    <p:animEffect transition="in" filter="wipe(left)">
                                      <p:cBhvr>
                                        <p:cTn id="27" dur="500"/>
                                        <p:tgtEl>
                                          <p:spTgt spid="124519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5190">
                                            <p:txEl>
                                              <p:pRg st="4" end="4"/>
                                            </p:txEl>
                                          </p:spTgt>
                                        </p:tgtEl>
                                        <p:attrNameLst>
                                          <p:attrName>style.visibility</p:attrName>
                                        </p:attrNameLst>
                                      </p:cBhvr>
                                      <p:to>
                                        <p:strVal val="visible"/>
                                      </p:to>
                                    </p:set>
                                    <p:animEffect transition="in" filter="wipe(left)">
                                      <p:cBhvr>
                                        <p:cTn id="32" dur="500"/>
                                        <p:tgtEl>
                                          <p:spTgt spid="1245190">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5190">
                                            <p:txEl>
                                              <p:pRg st="5" end="5"/>
                                            </p:txEl>
                                          </p:spTgt>
                                        </p:tgtEl>
                                        <p:attrNameLst>
                                          <p:attrName>style.visibility</p:attrName>
                                        </p:attrNameLst>
                                      </p:cBhvr>
                                      <p:to>
                                        <p:strVal val="visible"/>
                                      </p:to>
                                    </p:set>
                                    <p:animEffect transition="in" filter="wipe(left)">
                                      <p:cBhvr>
                                        <p:cTn id="37" dur="500"/>
                                        <p:tgtEl>
                                          <p:spTgt spid="12451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5189" grpId="0" build="p" autoUpdateAnimBg="0"/>
      <p:bldP spid="1245190"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Text Box 2"/>
          <p:cNvSpPr txBox="1">
            <a:spLocks noChangeArrowheads="1"/>
          </p:cNvSpPr>
          <p:nvPr/>
        </p:nvSpPr>
        <p:spPr bwMode="auto">
          <a:xfrm>
            <a:off x="2667000" y="1295400"/>
            <a:ext cx="586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1059843" name="Rectangle 3"/>
          <p:cNvSpPr>
            <a:spLocks noGrp="1" noChangeArrowheads="1"/>
          </p:cNvSpPr>
          <p:nvPr>
            <p:ph type="ctrTitle"/>
          </p:nvPr>
        </p:nvSpPr>
        <p:spPr>
          <a:xfrm>
            <a:off x="2590800" y="1447800"/>
            <a:ext cx="1676400" cy="1143000"/>
          </a:xfrm>
          <a:noFill/>
          <a:ln/>
        </p:spPr>
        <p:txBody>
          <a:bodyPr/>
          <a:lstStyle/>
          <a:p>
            <a:pPr algn="l"/>
            <a:r>
              <a:rPr lang="en-US" altLang="x-none" sz="4400" dirty="0" smtClean="0"/>
              <a:t>§ 2</a:t>
            </a:r>
            <a:endParaRPr lang="en-US" altLang="x-none" sz="4400" dirty="0"/>
          </a:p>
        </p:txBody>
      </p:sp>
      <p:sp>
        <p:nvSpPr>
          <p:cNvPr id="1059844" name="Rectangle 4"/>
          <p:cNvSpPr>
            <a:spLocks noGrp="1" noChangeArrowheads="1"/>
          </p:cNvSpPr>
          <p:nvPr>
            <p:ph type="subTitle" idx="1"/>
          </p:nvPr>
        </p:nvSpPr>
        <p:spPr>
          <a:xfrm>
            <a:off x="2171700" y="3581400"/>
            <a:ext cx="7962900" cy="914400"/>
          </a:xfrm>
          <a:noFill/>
          <a:ln/>
        </p:spPr>
        <p:txBody>
          <a:bodyPr/>
          <a:lstStyle/>
          <a:p>
            <a:r>
              <a:rPr lang="en-US" altLang="x-none" sz="5400" dirty="0" smtClean="0"/>
              <a:t>Factoring by </a:t>
            </a:r>
            <a:r>
              <a:rPr lang="en-US" altLang="x-none" sz="5400" dirty="0"/>
              <a:t>Grouping</a:t>
            </a:r>
            <a:endParaRPr lang="en-US" altLang="x-none" sz="5400" i="1" dirty="0"/>
          </a:p>
        </p:txBody>
      </p:sp>
    </p:spTree>
    <p:extLst>
      <p:ext uri="{BB962C8B-B14F-4D97-AF65-F5344CB8AC3E}">
        <p14:creationId xmlns:p14="http://schemas.microsoft.com/office/powerpoint/2010/main" val="13225056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818" name="Text Box 2"/>
          <p:cNvSpPr txBox="1">
            <a:spLocks noChangeArrowheads="1"/>
          </p:cNvSpPr>
          <p:nvPr/>
        </p:nvSpPr>
        <p:spPr bwMode="auto">
          <a:xfrm>
            <a:off x="1943100" y="1216026"/>
            <a:ext cx="7696200" cy="145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Factoring polynomials often involves additional techniques after initially factoring out the GCF.</a:t>
            </a:r>
          </a:p>
          <a:p>
            <a:pPr>
              <a:spcBef>
                <a:spcPct val="20000"/>
              </a:spcBef>
            </a:pPr>
            <a:r>
              <a:rPr lang="en-US" altLang="x-none" sz="2800"/>
              <a:t>One technique is </a:t>
            </a:r>
            <a:r>
              <a:rPr lang="en-US" altLang="x-none" sz="2800" b="1" i="1">
                <a:solidFill>
                  <a:schemeClr val="folHlink"/>
                </a:solidFill>
              </a:rPr>
              <a:t>factoring by grouping</a:t>
            </a:r>
            <a:r>
              <a:rPr lang="en-US" altLang="x-none" sz="2800"/>
              <a:t>.</a:t>
            </a:r>
          </a:p>
        </p:txBody>
      </p:sp>
      <p:sp>
        <p:nvSpPr>
          <p:cNvPr id="1314819" name="Text Box 3"/>
          <p:cNvSpPr txBox="1">
            <a:spLocks noChangeArrowheads="1"/>
          </p:cNvSpPr>
          <p:nvPr/>
        </p:nvSpPr>
        <p:spPr bwMode="auto">
          <a:xfrm>
            <a:off x="2438400" y="3429001"/>
            <a:ext cx="7543800" cy="291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a:t>
            </a:r>
            <a:r>
              <a:rPr lang="en-US" altLang="x-none" sz="2800" i="1"/>
              <a:t>xy</a:t>
            </a:r>
            <a:r>
              <a:rPr lang="en-US" altLang="x-none" sz="2800"/>
              <a:t> + </a:t>
            </a:r>
            <a:r>
              <a:rPr lang="en-US" altLang="x-none" sz="2800" i="1"/>
              <a:t>y</a:t>
            </a:r>
            <a:r>
              <a:rPr lang="en-US" altLang="x-none" sz="2800"/>
              <a:t> + 2</a:t>
            </a:r>
            <a:r>
              <a:rPr lang="en-US" altLang="x-none" sz="2800" i="1"/>
              <a:t>x</a:t>
            </a:r>
            <a:r>
              <a:rPr lang="en-US" altLang="x-none" sz="2800"/>
              <a:t> + 2 by grouping.</a:t>
            </a:r>
          </a:p>
          <a:p>
            <a:pPr lvl="1">
              <a:spcBef>
                <a:spcPct val="20000"/>
              </a:spcBef>
              <a:buClr>
                <a:schemeClr val="tx2"/>
              </a:buClr>
              <a:buFont typeface="Wingdings" charset="2"/>
              <a:buNone/>
            </a:pPr>
            <a:r>
              <a:rPr lang="en-US" altLang="x-none" sz="2800"/>
              <a:t>Notice that, although 1 is the GCF for all four terms of the polynomial, the first 2 terms have a GCF of </a:t>
            </a:r>
            <a:r>
              <a:rPr lang="en-US" altLang="x-none" sz="2800" i="1"/>
              <a:t>y</a:t>
            </a:r>
            <a:r>
              <a:rPr lang="en-US" altLang="x-none" sz="2800"/>
              <a:t> and the last 2 terms have a GCF of 2.</a:t>
            </a:r>
          </a:p>
          <a:p>
            <a:pPr lvl="1">
              <a:spcBef>
                <a:spcPct val="20000"/>
              </a:spcBef>
              <a:buClr>
                <a:schemeClr val="tx2"/>
              </a:buClr>
              <a:buFont typeface="Wingdings" charset="2"/>
              <a:buNone/>
            </a:pPr>
            <a:r>
              <a:rPr lang="en-US" altLang="x-none" sz="2800" i="1"/>
              <a:t>xy</a:t>
            </a:r>
            <a:r>
              <a:rPr lang="en-US" altLang="x-none" sz="2800"/>
              <a:t> + </a:t>
            </a:r>
            <a:r>
              <a:rPr lang="en-US" altLang="x-none" sz="2800" i="1"/>
              <a:t>y</a:t>
            </a:r>
            <a:r>
              <a:rPr lang="en-US" altLang="x-none" sz="2800"/>
              <a:t> + 2</a:t>
            </a:r>
            <a:r>
              <a:rPr lang="en-US" altLang="x-none" sz="2800" i="1"/>
              <a:t>x</a:t>
            </a:r>
            <a:r>
              <a:rPr lang="en-US" altLang="x-none" sz="2800"/>
              <a:t> + 2 = </a:t>
            </a:r>
            <a:r>
              <a:rPr lang="en-US" altLang="x-none" sz="2800" i="1"/>
              <a:t>x</a:t>
            </a:r>
            <a:r>
              <a:rPr lang="en-US" altLang="x-none" sz="2800"/>
              <a:t> </a:t>
            </a:r>
            <a:r>
              <a:rPr lang="en-US" altLang="x-none"/>
              <a:t>·</a:t>
            </a:r>
            <a:r>
              <a:rPr lang="en-US" altLang="x-none" sz="2800">
                <a:ea typeface="Times New Roman" charset="0"/>
                <a:cs typeface="Times New Roman" charset="0"/>
              </a:rPr>
              <a:t> </a:t>
            </a:r>
            <a:r>
              <a:rPr lang="en-US" altLang="x-none" sz="2800" b="1" i="1">
                <a:solidFill>
                  <a:schemeClr val="accent2"/>
                </a:solidFill>
                <a:ea typeface="Times New Roman" charset="0"/>
                <a:cs typeface="Times New Roman" charset="0"/>
              </a:rPr>
              <a:t>y</a:t>
            </a:r>
            <a:r>
              <a:rPr lang="en-US" altLang="x-none" sz="2800">
                <a:ea typeface="Times New Roman" charset="0"/>
                <a:cs typeface="Times New Roman" charset="0"/>
              </a:rPr>
              <a:t> + 1 </a:t>
            </a:r>
            <a:r>
              <a:rPr lang="en-US" altLang="x-none"/>
              <a:t>·</a:t>
            </a:r>
            <a:r>
              <a:rPr lang="en-US" altLang="x-none" sz="2800">
                <a:ea typeface="Times New Roman" charset="0"/>
                <a:cs typeface="Times New Roman" charset="0"/>
              </a:rPr>
              <a:t> </a:t>
            </a:r>
            <a:r>
              <a:rPr lang="en-US" altLang="x-none" sz="2800" b="1" i="1">
                <a:solidFill>
                  <a:schemeClr val="accent2"/>
                </a:solidFill>
                <a:ea typeface="Times New Roman" charset="0"/>
                <a:cs typeface="Times New Roman" charset="0"/>
              </a:rPr>
              <a:t>y</a:t>
            </a:r>
            <a:r>
              <a:rPr lang="en-US" altLang="x-none" sz="2800">
                <a:ea typeface="Times New Roman" charset="0"/>
                <a:cs typeface="Times New Roman" charset="0"/>
              </a:rPr>
              <a:t> + </a:t>
            </a:r>
            <a:r>
              <a:rPr lang="en-US" altLang="x-none" sz="2800" b="1">
                <a:solidFill>
                  <a:schemeClr val="folHlink"/>
                </a:solidFill>
                <a:ea typeface="Times New Roman" charset="0"/>
                <a:cs typeface="Times New Roman" charset="0"/>
              </a:rPr>
              <a:t>2</a:t>
            </a:r>
            <a:r>
              <a:rPr lang="en-US" altLang="x-none" sz="2800">
                <a:ea typeface="Times New Roman" charset="0"/>
                <a:cs typeface="Times New Roman" charset="0"/>
              </a:rPr>
              <a:t> </a:t>
            </a:r>
            <a:r>
              <a:rPr lang="en-US" altLang="x-none"/>
              <a:t>·</a:t>
            </a:r>
            <a:r>
              <a:rPr lang="en-US" altLang="x-none" sz="2800">
                <a:ea typeface="Times New Roman" charset="0"/>
                <a:cs typeface="Times New Roman" charset="0"/>
              </a:rPr>
              <a:t> </a:t>
            </a:r>
            <a:r>
              <a:rPr lang="en-US" altLang="x-none" sz="2800" i="1">
                <a:ea typeface="Times New Roman" charset="0"/>
                <a:cs typeface="Times New Roman" charset="0"/>
              </a:rPr>
              <a:t>x</a:t>
            </a:r>
            <a:r>
              <a:rPr lang="en-US" altLang="x-none" sz="2800">
                <a:ea typeface="Times New Roman" charset="0"/>
                <a:cs typeface="Times New Roman" charset="0"/>
              </a:rPr>
              <a:t> + </a:t>
            </a:r>
            <a:r>
              <a:rPr lang="en-US" altLang="x-none" sz="2800" b="1">
                <a:solidFill>
                  <a:schemeClr val="folHlink"/>
                </a:solidFill>
                <a:ea typeface="Times New Roman" charset="0"/>
                <a:cs typeface="Times New Roman" charset="0"/>
              </a:rPr>
              <a:t>2</a:t>
            </a:r>
            <a:r>
              <a:rPr lang="en-US" altLang="x-none" sz="2800">
                <a:ea typeface="Times New Roman" charset="0"/>
                <a:cs typeface="Times New Roman" charset="0"/>
              </a:rPr>
              <a:t> </a:t>
            </a:r>
            <a:r>
              <a:rPr lang="en-US" altLang="x-none"/>
              <a:t>·</a:t>
            </a:r>
            <a:r>
              <a:rPr lang="en-US" altLang="x-none" sz="2800">
                <a:ea typeface="Times New Roman" charset="0"/>
                <a:cs typeface="Times New Roman" charset="0"/>
              </a:rPr>
              <a:t> 1 =</a:t>
            </a:r>
            <a:endParaRPr lang="en-US" altLang="x-none" sz="2800"/>
          </a:p>
          <a:p>
            <a:pPr lvl="1">
              <a:spcBef>
                <a:spcPct val="20000"/>
              </a:spcBef>
              <a:buClr>
                <a:schemeClr val="tx2"/>
              </a:buClr>
              <a:buFont typeface="Wingdings" charset="2"/>
              <a:buNone/>
            </a:pPr>
            <a:r>
              <a:rPr lang="en-US" altLang="x-none" sz="2800" b="1" i="1">
                <a:solidFill>
                  <a:schemeClr val="accent2"/>
                </a:solidFill>
              </a:rPr>
              <a:t>y</a:t>
            </a:r>
            <a:r>
              <a:rPr lang="en-US" altLang="x-none" sz="2800" b="1">
                <a:solidFill>
                  <a:schemeClr val="accent1"/>
                </a:solidFill>
              </a:rPr>
              <a:t>(</a:t>
            </a:r>
            <a:r>
              <a:rPr lang="en-US" altLang="x-none" sz="2800" b="1" i="1">
                <a:solidFill>
                  <a:schemeClr val="accent1"/>
                </a:solidFill>
              </a:rPr>
              <a:t>x</a:t>
            </a:r>
            <a:r>
              <a:rPr lang="en-US" altLang="x-none" sz="2800" b="1">
                <a:solidFill>
                  <a:schemeClr val="accent1"/>
                </a:solidFill>
              </a:rPr>
              <a:t> + 1)</a:t>
            </a:r>
            <a:r>
              <a:rPr lang="en-US" altLang="x-none" sz="2800">
                <a:solidFill>
                  <a:schemeClr val="accent1"/>
                </a:solidFill>
              </a:rPr>
              <a:t> </a:t>
            </a:r>
            <a:r>
              <a:rPr lang="en-US" altLang="x-none" sz="2800"/>
              <a:t>+ </a:t>
            </a:r>
            <a:r>
              <a:rPr lang="en-US" altLang="x-none" sz="2800" b="1">
                <a:solidFill>
                  <a:schemeClr val="folHlink"/>
                </a:solidFill>
                <a:ea typeface="Times New Roman" charset="0"/>
                <a:cs typeface="Times New Roman" charset="0"/>
              </a:rPr>
              <a:t>2</a:t>
            </a:r>
            <a:r>
              <a:rPr lang="en-US" altLang="x-none" sz="2800" b="1">
                <a:solidFill>
                  <a:schemeClr val="accent1"/>
                </a:solidFill>
              </a:rPr>
              <a:t>(</a:t>
            </a:r>
            <a:r>
              <a:rPr lang="en-US" altLang="x-none" sz="2800" b="1" i="1">
                <a:solidFill>
                  <a:schemeClr val="accent1"/>
                </a:solidFill>
              </a:rPr>
              <a:t>x</a:t>
            </a:r>
            <a:r>
              <a:rPr lang="en-US" altLang="x-none" sz="2800" b="1">
                <a:solidFill>
                  <a:schemeClr val="accent1"/>
                </a:solidFill>
              </a:rPr>
              <a:t> + 1)</a:t>
            </a:r>
            <a:r>
              <a:rPr lang="en-US" altLang="x-none" sz="2800">
                <a:solidFill>
                  <a:schemeClr val="accent1"/>
                </a:solidFill>
              </a:rPr>
              <a:t> </a:t>
            </a:r>
            <a:r>
              <a:rPr lang="en-US" altLang="x-none" sz="2800"/>
              <a:t>= </a:t>
            </a:r>
            <a:r>
              <a:rPr lang="en-US" altLang="x-none" sz="2800" b="1">
                <a:solidFill>
                  <a:schemeClr val="accent1"/>
                </a:solidFill>
              </a:rPr>
              <a:t>(</a:t>
            </a:r>
            <a:r>
              <a:rPr lang="en-US" altLang="x-none" sz="2800" b="1" i="1">
                <a:solidFill>
                  <a:schemeClr val="accent1"/>
                </a:solidFill>
              </a:rPr>
              <a:t>x</a:t>
            </a:r>
            <a:r>
              <a:rPr lang="en-US" altLang="x-none" sz="2800" b="1">
                <a:solidFill>
                  <a:schemeClr val="accent1"/>
                </a:solidFill>
              </a:rPr>
              <a:t> + 1)</a:t>
            </a:r>
            <a:r>
              <a:rPr lang="en-US" altLang="x-none" sz="2800"/>
              <a:t>(</a:t>
            </a:r>
            <a:r>
              <a:rPr lang="en-US" altLang="x-none" sz="2800" b="1" i="1">
                <a:solidFill>
                  <a:schemeClr val="accent2"/>
                </a:solidFill>
              </a:rPr>
              <a:t>y</a:t>
            </a:r>
            <a:r>
              <a:rPr lang="en-US" altLang="x-none" sz="2800"/>
              <a:t> + </a:t>
            </a:r>
            <a:r>
              <a:rPr lang="en-US" altLang="x-none" sz="2800" b="1">
                <a:solidFill>
                  <a:schemeClr val="folHlink"/>
                </a:solidFill>
                <a:ea typeface="Times New Roman" charset="0"/>
                <a:cs typeface="Times New Roman" charset="0"/>
              </a:rPr>
              <a:t>2</a:t>
            </a:r>
            <a:r>
              <a:rPr lang="en-US" altLang="x-none" sz="2800"/>
              <a:t>)</a:t>
            </a:r>
          </a:p>
        </p:txBody>
      </p:sp>
      <p:sp>
        <p:nvSpPr>
          <p:cNvPr id="1314820" name="Rectangle 4"/>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by Grouping</a:t>
            </a:r>
          </a:p>
        </p:txBody>
      </p:sp>
      <p:sp>
        <p:nvSpPr>
          <p:cNvPr id="1314821" name="Text Box 5"/>
          <p:cNvSpPr txBox="1">
            <a:spLocks noChangeArrowheads="1"/>
          </p:cNvSpPr>
          <p:nvPr/>
        </p:nvSpPr>
        <p:spPr bwMode="auto">
          <a:xfrm>
            <a:off x="2028825" y="2832100"/>
            <a:ext cx="1905000" cy="528638"/>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2800" b="1">
                <a:solidFill>
                  <a:schemeClr val="bg2"/>
                </a:solidFill>
              </a:rPr>
              <a:t>Example</a:t>
            </a:r>
          </a:p>
        </p:txBody>
      </p:sp>
    </p:spTree>
    <p:extLst>
      <p:ext uri="{BB962C8B-B14F-4D97-AF65-F5344CB8AC3E}">
        <p14:creationId xmlns:p14="http://schemas.microsoft.com/office/powerpoint/2010/main" val="8970156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4818">
                                            <p:txEl>
                                              <p:pRg st="0" end="0"/>
                                            </p:txEl>
                                          </p:spTgt>
                                        </p:tgtEl>
                                        <p:attrNameLst>
                                          <p:attrName>style.visibility</p:attrName>
                                        </p:attrNameLst>
                                      </p:cBhvr>
                                      <p:to>
                                        <p:strVal val="visible"/>
                                      </p:to>
                                    </p:set>
                                    <p:animEffect transition="in" filter="wipe(left)">
                                      <p:cBhvr>
                                        <p:cTn id="7" dur="500"/>
                                        <p:tgtEl>
                                          <p:spTgt spid="131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4818">
                                            <p:txEl>
                                              <p:pRg st="1" end="1"/>
                                            </p:txEl>
                                          </p:spTgt>
                                        </p:tgtEl>
                                        <p:attrNameLst>
                                          <p:attrName>style.visibility</p:attrName>
                                        </p:attrNameLst>
                                      </p:cBhvr>
                                      <p:to>
                                        <p:strVal val="visible"/>
                                      </p:to>
                                    </p:set>
                                    <p:animEffect transition="in" filter="wipe(left)">
                                      <p:cBhvr>
                                        <p:cTn id="12" dur="500"/>
                                        <p:tgtEl>
                                          <p:spTgt spid="13148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1482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14819">
                                            <p:txEl>
                                              <p:pRg st="0" end="0"/>
                                            </p:txEl>
                                          </p:spTgt>
                                        </p:tgtEl>
                                        <p:attrNameLst>
                                          <p:attrName>style.visibility</p:attrName>
                                        </p:attrNameLst>
                                      </p:cBhvr>
                                      <p:to>
                                        <p:strVal val="visible"/>
                                      </p:to>
                                    </p:set>
                                    <p:animEffect transition="in" filter="wipe(left)">
                                      <p:cBhvr>
                                        <p:cTn id="21" dur="500"/>
                                        <p:tgtEl>
                                          <p:spTgt spid="1314819">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14819">
                                            <p:txEl>
                                              <p:pRg st="1" end="1"/>
                                            </p:txEl>
                                          </p:spTgt>
                                        </p:tgtEl>
                                        <p:attrNameLst>
                                          <p:attrName>style.visibility</p:attrName>
                                        </p:attrNameLst>
                                      </p:cBhvr>
                                      <p:to>
                                        <p:strVal val="visible"/>
                                      </p:to>
                                    </p:set>
                                    <p:animEffect transition="in" filter="wipe(left)">
                                      <p:cBhvr>
                                        <p:cTn id="26" dur="500"/>
                                        <p:tgtEl>
                                          <p:spTgt spid="131481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14819">
                                            <p:txEl>
                                              <p:pRg st="2" end="2"/>
                                            </p:txEl>
                                          </p:spTgt>
                                        </p:tgtEl>
                                        <p:attrNameLst>
                                          <p:attrName>style.visibility</p:attrName>
                                        </p:attrNameLst>
                                      </p:cBhvr>
                                      <p:to>
                                        <p:strVal val="visible"/>
                                      </p:to>
                                    </p:set>
                                    <p:animEffect transition="in" filter="wipe(left)">
                                      <p:cBhvr>
                                        <p:cTn id="31" dur="500"/>
                                        <p:tgtEl>
                                          <p:spTgt spid="1314819">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14819">
                                            <p:txEl>
                                              <p:pRg st="3" end="3"/>
                                            </p:txEl>
                                          </p:spTgt>
                                        </p:tgtEl>
                                        <p:attrNameLst>
                                          <p:attrName>style.visibility</p:attrName>
                                        </p:attrNameLst>
                                      </p:cBhvr>
                                      <p:to>
                                        <p:strVal val="visible"/>
                                      </p:to>
                                    </p:set>
                                    <p:animEffect transition="in" filter="wipe(left)">
                                      <p:cBhvr>
                                        <p:cTn id="36" dur="500"/>
                                        <p:tgtEl>
                                          <p:spTgt spid="131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4818" grpId="0" build="p" autoUpdateAnimBg="0"/>
      <p:bldP spid="1314819" grpId="0" build="p" bldLvl="2" autoUpdateAnimBg="0"/>
      <p:bldP spid="131482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5842" name="Rectangle 2"/>
          <p:cNvSpPr>
            <a:spLocks noGrp="1" noChangeArrowheads="1"/>
          </p:cNvSpPr>
          <p:nvPr>
            <p:ph type="body" idx="1"/>
          </p:nvPr>
        </p:nvSpPr>
        <p:spPr>
          <a:xfrm>
            <a:off x="1981200" y="1406525"/>
            <a:ext cx="8001000" cy="4648200"/>
          </a:xfrm>
        </p:spPr>
        <p:txBody>
          <a:bodyPr/>
          <a:lstStyle/>
          <a:p>
            <a:pPr marL="609600" indent="-609600">
              <a:buNone/>
            </a:pPr>
            <a:r>
              <a:rPr lang="en-US" altLang="x-none" sz="2800" b="1" i="1" dirty="0">
                <a:solidFill>
                  <a:schemeClr val="folHlink"/>
                </a:solidFill>
              </a:rPr>
              <a:t>Factoring a Four-Term Polynomial by Grouping</a:t>
            </a:r>
          </a:p>
          <a:p>
            <a:pPr marL="990600" lvl="1" indent="-533400">
              <a:buClr>
                <a:schemeClr val="tx1"/>
              </a:buClr>
              <a:buSzTx/>
              <a:buFont typeface="Wingdings" charset="2"/>
              <a:buAutoNum type="arabicParenR"/>
            </a:pPr>
            <a:r>
              <a:rPr lang="en-US" altLang="x-none" sz="2400" dirty="0"/>
              <a:t>Arrange the terms so that the first two terms have a common factor and the last two terms have a common factor.</a:t>
            </a:r>
          </a:p>
          <a:p>
            <a:pPr marL="990600" lvl="1" indent="-533400">
              <a:buClr>
                <a:schemeClr val="tx1"/>
              </a:buClr>
              <a:buSzTx/>
              <a:buFont typeface="Wingdings" charset="2"/>
              <a:buAutoNum type="arabicParenR"/>
            </a:pPr>
            <a:r>
              <a:rPr lang="en-US" altLang="x-none" sz="2400" dirty="0"/>
              <a:t>For each pair of terms, use the distributive property to factor out the pair’s greatest common factor.</a:t>
            </a:r>
          </a:p>
          <a:p>
            <a:pPr marL="990600" lvl="1" indent="-533400">
              <a:buClr>
                <a:schemeClr val="tx1"/>
              </a:buClr>
              <a:buSzTx/>
              <a:buFont typeface="Wingdings" charset="2"/>
              <a:buAutoNum type="arabicParenR"/>
            </a:pPr>
            <a:r>
              <a:rPr lang="en-US" altLang="x-none" sz="2400" dirty="0"/>
              <a:t>If there is now a common binomial factor, factor it out.</a:t>
            </a:r>
          </a:p>
          <a:p>
            <a:pPr marL="1447800" lvl="2" indent="-533400">
              <a:buClr>
                <a:schemeClr val="tx2"/>
              </a:buClr>
              <a:buSzPct val="85000"/>
              <a:buFontTx/>
              <a:buChar char="•"/>
            </a:pPr>
            <a:r>
              <a:rPr lang="en-US" altLang="x-none" sz="2400" dirty="0" smtClean="0"/>
              <a:t>If </a:t>
            </a:r>
            <a:r>
              <a:rPr lang="en-US" altLang="x-none" sz="2400" dirty="0"/>
              <a:t>no rearrangement leads to a common binomial factor, the polynomial cannot be factored.</a:t>
            </a:r>
          </a:p>
        </p:txBody>
      </p:sp>
      <p:sp>
        <p:nvSpPr>
          <p:cNvPr id="1315843" name="Rectangle 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by Grouping</a:t>
            </a:r>
          </a:p>
        </p:txBody>
      </p:sp>
    </p:spTree>
    <p:extLst>
      <p:ext uri="{BB962C8B-B14F-4D97-AF65-F5344CB8AC3E}">
        <p14:creationId xmlns:p14="http://schemas.microsoft.com/office/powerpoint/2010/main" val="8064242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5842">
                                            <p:txEl>
                                              <p:pRg st="0" end="0"/>
                                            </p:txEl>
                                          </p:spTgt>
                                        </p:tgtEl>
                                        <p:attrNameLst>
                                          <p:attrName>style.visibility</p:attrName>
                                        </p:attrNameLst>
                                      </p:cBhvr>
                                      <p:to>
                                        <p:strVal val="visible"/>
                                      </p:to>
                                    </p:set>
                                    <p:animEffect transition="in" filter="wipe(left)">
                                      <p:cBhvr>
                                        <p:cTn id="7" dur="500"/>
                                        <p:tgtEl>
                                          <p:spTgt spid="131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5842">
                                            <p:txEl>
                                              <p:pRg st="1" end="1"/>
                                            </p:txEl>
                                          </p:spTgt>
                                        </p:tgtEl>
                                        <p:attrNameLst>
                                          <p:attrName>style.visibility</p:attrName>
                                        </p:attrNameLst>
                                      </p:cBhvr>
                                      <p:to>
                                        <p:strVal val="visible"/>
                                      </p:to>
                                    </p:set>
                                    <p:animEffect transition="in" filter="wipe(left)">
                                      <p:cBhvr>
                                        <p:cTn id="12" dur="500"/>
                                        <p:tgtEl>
                                          <p:spTgt spid="13158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5842">
                                            <p:txEl>
                                              <p:pRg st="2" end="2"/>
                                            </p:txEl>
                                          </p:spTgt>
                                        </p:tgtEl>
                                        <p:attrNameLst>
                                          <p:attrName>style.visibility</p:attrName>
                                        </p:attrNameLst>
                                      </p:cBhvr>
                                      <p:to>
                                        <p:strVal val="visible"/>
                                      </p:to>
                                    </p:set>
                                    <p:animEffect transition="in" filter="wipe(left)">
                                      <p:cBhvr>
                                        <p:cTn id="17" dur="500"/>
                                        <p:tgtEl>
                                          <p:spTgt spid="13158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5842">
                                            <p:txEl>
                                              <p:pRg st="3" end="3"/>
                                            </p:txEl>
                                          </p:spTgt>
                                        </p:tgtEl>
                                        <p:attrNameLst>
                                          <p:attrName>style.visibility</p:attrName>
                                        </p:attrNameLst>
                                      </p:cBhvr>
                                      <p:to>
                                        <p:strVal val="visible"/>
                                      </p:to>
                                    </p:set>
                                    <p:animEffect transition="in" filter="wipe(left)">
                                      <p:cBhvr>
                                        <p:cTn id="22" dur="500"/>
                                        <p:tgtEl>
                                          <p:spTgt spid="131584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5842">
                                            <p:txEl>
                                              <p:pRg st="4" end="4"/>
                                            </p:txEl>
                                          </p:spTgt>
                                        </p:tgtEl>
                                        <p:attrNameLst>
                                          <p:attrName>style.visibility</p:attrName>
                                        </p:attrNameLst>
                                      </p:cBhvr>
                                      <p:to>
                                        <p:strVal val="visible"/>
                                      </p:to>
                                    </p:set>
                                    <p:animEffect transition="in" filter="wipe(left)">
                                      <p:cBhvr>
                                        <p:cTn id="27" dur="500"/>
                                        <p:tgtEl>
                                          <p:spTgt spid="13158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5842" grpId="0" build="p" bldLvl="3"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6866" name="Rectangle 2"/>
          <p:cNvSpPr>
            <a:spLocks noGrp="1" noChangeArrowheads="1"/>
          </p:cNvSpPr>
          <p:nvPr>
            <p:ph type="body" idx="1"/>
          </p:nvPr>
        </p:nvSpPr>
        <p:spPr>
          <a:xfrm>
            <a:off x="2057400" y="2667000"/>
            <a:ext cx="8534400" cy="3276600"/>
          </a:xfrm>
        </p:spPr>
        <p:txBody>
          <a:bodyPr/>
          <a:lstStyle/>
          <a:p>
            <a:pPr>
              <a:buSzTx/>
              <a:buFont typeface="Wingdings" charset="2"/>
              <a:buNone/>
            </a:pPr>
            <a:r>
              <a:rPr lang="en-US" altLang="x-none" sz="2600">
                <a:solidFill>
                  <a:schemeClr val="tx2"/>
                </a:solidFill>
              </a:rPr>
              <a:t>1)</a:t>
            </a:r>
            <a:r>
              <a:rPr lang="en-US" altLang="x-none" sz="2600"/>
              <a:t>  </a:t>
            </a:r>
            <a:r>
              <a:rPr lang="en-US" altLang="x-none" sz="2600" i="1"/>
              <a:t>x</a:t>
            </a:r>
            <a:r>
              <a:rPr lang="en-US" altLang="x-none" sz="2600" baseline="30000"/>
              <a:t>3</a:t>
            </a:r>
            <a:r>
              <a:rPr lang="en-US" altLang="x-none" sz="2600"/>
              <a:t> + 4</a:t>
            </a:r>
            <a:r>
              <a:rPr lang="en-US" altLang="x-none" sz="2600" i="1"/>
              <a:t>x</a:t>
            </a:r>
            <a:r>
              <a:rPr lang="en-US" altLang="x-none" sz="2600"/>
              <a:t> + </a:t>
            </a:r>
            <a:r>
              <a:rPr lang="en-US" altLang="x-none" sz="2600" i="1"/>
              <a:t>x</a:t>
            </a:r>
            <a:r>
              <a:rPr lang="en-US" altLang="x-none" sz="2600" baseline="30000"/>
              <a:t>2</a:t>
            </a:r>
            <a:r>
              <a:rPr lang="en-US" altLang="x-none" sz="2600"/>
              <a:t> + 4 = </a:t>
            </a:r>
            <a:r>
              <a:rPr lang="en-US" altLang="x-none" sz="2600" b="1" i="1">
                <a:solidFill>
                  <a:schemeClr val="accent2"/>
                </a:solidFill>
              </a:rPr>
              <a:t>x</a:t>
            </a:r>
            <a:r>
              <a:rPr lang="en-US" altLang="x-none" sz="2600"/>
              <a:t> ·</a:t>
            </a:r>
            <a:r>
              <a:rPr lang="en-US" altLang="x-none" sz="2600">
                <a:ea typeface="Times New Roman" charset="0"/>
                <a:cs typeface="Times New Roman" charset="0"/>
              </a:rPr>
              <a:t> </a:t>
            </a:r>
            <a:r>
              <a:rPr lang="en-US" altLang="x-none" sz="2600" i="1">
                <a:ea typeface="Times New Roman" charset="0"/>
                <a:cs typeface="Times New Roman" charset="0"/>
              </a:rPr>
              <a:t>x</a:t>
            </a:r>
            <a:r>
              <a:rPr lang="en-US" altLang="x-none" sz="2600" baseline="30000">
                <a:ea typeface="Times New Roman" charset="0"/>
                <a:cs typeface="Times New Roman" charset="0"/>
              </a:rPr>
              <a:t>2</a:t>
            </a:r>
            <a:r>
              <a:rPr lang="en-US" altLang="x-none" sz="2600">
                <a:ea typeface="Times New Roman" charset="0"/>
                <a:cs typeface="Times New Roman" charset="0"/>
              </a:rPr>
              <a:t> + </a:t>
            </a:r>
            <a:r>
              <a:rPr lang="en-US" altLang="x-none" sz="2600" b="1" i="1">
                <a:solidFill>
                  <a:schemeClr val="accent2"/>
                </a:solidFill>
                <a:ea typeface="Times New Roman" charset="0"/>
                <a:cs typeface="Times New Roman" charset="0"/>
              </a:rPr>
              <a:t>x</a:t>
            </a:r>
            <a:r>
              <a:rPr lang="en-US" altLang="x-none" sz="2600">
                <a:ea typeface="Times New Roman" charset="0"/>
                <a:cs typeface="Times New Roman" charset="0"/>
              </a:rPr>
              <a:t> </a:t>
            </a:r>
            <a:r>
              <a:rPr lang="en-US" altLang="x-none" sz="2600"/>
              <a:t>·</a:t>
            </a:r>
            <a:r>
              <a:rPr lang="en-US" altLang="x-none" sz="2600">
                <a:ea typeface="Times New Roman" charset="0"/>
                <a:cs typeface="Times New Roman" charset="0"/>
              </a:rPr>
              <a:t> 4 + </a:t>
            </a:r>
            <a:r>
              <a:rPr lang="en-US" altLang="x-none" sz="2600" b="1">
                <a:solidFill>
                  <a:schemeClr val="folHlink"/>
                </a:solidFill>
                <a:ea typeface="Times New Roman" charset="0"/>
                <a:cs typeface="Times New Roman" charset="0"/>
              </a:rPr>
              <a:t>1</a:t>
            </a:r>
            <a:r>
              <a:rPr lang="en-US" altLang="x-none" sz="2600">
                <a:ea typeface="Times New Roman" charset="0"/>
                <a:cs typeface="Times New Roman" charset="0"/>
              </a:rPr>
              <a:t> </a:t>
            </a:r>
            <a:r>
              <a:rPr lang="en-US" altLang="x-none" sz="2600"/>
              <a:t>· </a:t>
            </a:r>
            <a:r>
              <a:rPr lang="en-US" altLang="x-none" sz="2600" i="1">
                <a:ea typeface="Times New Roman" charset="0"/>
                <a:cs typeface="Times New Roman" charset="0"/>
              </a:rPr>
              <a:t>x</a:t>
            </a:r>
            <a:r>
              <a:rPr lang="en-US" altLang="x-none" sz="2600" baseline="30000">
                <a:ea typeface="Times New Roman" charset="0"/>
                <a:cs typeface="Times New Roman" charset="0"/>
              </a:rPr>
              <a:t>2</a:t>
            </a:r>
            <a:r>
              <a:rPr lang="en-US" altLang="x-none" sz="2600">
                <a:ea typeface="Times New Roman" charset="0"/>
                <a:cs typeface="Times New Roman" charset="0"/>
              </a:rPr>
              <a:t> + </a:t>
            </a:r>
            <a:r>
              <a:rPr lang="en-US" altLang="x-none" sz="2600" b="1">
                <a:solidFill>
                  <a:schemeClr val="folHlink"/>
                </a:solidFill>
                <a:ea typeface="Times New Roman" charset="0"/>
                <a:cs typeface="Times New Roman" charset="0"/>
              </a:rPr>
              <a:t>1</a:t>
            </a:r>
            <a:r>
              <a:rPr lang="en-US" altLang="x-none" sz="2600">
                <a:ea typeface="Times New Roman" charset="0"/>
                <a:cs typeface="Times New Roman" charset="0"/>
              </a:rPr>
              <a:t> </a:t>
            </a:r>
            <a:r>
              <a:rPr lang="en-US" altLang="x-none" sz="2600"/>
              <a:t>· </a:t>
            </a:r>
            <a:r>
              <a:rPr lang="en-US" altLang="x-none" sz="2600">
                <a:ea typeface="Times New Roman" charset="0"/>
                <a:cs typeface="Times New Roman" charset="0"/>
              </a:rPr>
              <a:t>4 =</a:t>
            </a:r>
            <a:endParaRPr lang="en-US" altLang="x-none" sz="2600"/>
          </a:p>
          <a:p>
            <a:pPr>
              <a:buSzTx/>
              <a:buFont typeface="Wingdings" charset="2"/>
              <a:buNone/>
            </a:pPr>
            <a:r>
              <a:rPr lang="en-US" altLang="x-none" sz="2600"/>
              <a:t>	 </a:t>
            </a:r>
            <a:r>
              <a:rPr lang="en-US" altLang="x-none" sz="2600" b="1" i="1">
                <a:solidFill>
                  <a:schemeClr val="accent2"/>
                </a:solidFill>
              </a:rPr>
              <a:t>x</a:t>
            </a:r>
            <a:r>
              <a:rPr lang="en-US" altLang="x-none" sz="2600" b="1">
                <a:solidFill>
                  <a:schemeClr val="accent1"/>
                </a:solidFill>
              </a:rPr>
              <a:t>(</a:t>
            </a:r>
            <a:r>
              <a:rPr lang="en-US" altLang="x-none" sz="2600" b="1" i="1">
                <a:solidFill>
                  <a:schemeClr val="accent1"/>
                </a:solidFill>
              </a:rPr>
              <a:t>x</a:t>
            </a:r>
            <a:r>
              <a:rPr lang="en-US" altLang="x-none" sz="2600" b="1" baseline="30000">
                <a:solidFill>
                  <a:schemeClr val="accent1"/>
                </a:solidFill>
              </a:rPr>
              <a:t>2</a:t>
            </a:r>
            <a:r>
              <a:rPr lang="en-US" altLang="x-none" sz="2600" b="1">
                <a:solidFill>
                  <a:schemeClr val="accent1"/>
                </a:solidFill>
              </a:rPr>
              <a:t> + 4)</a:t>
            </a:r>
            <a:r>
              <a:rPr lang="en-US" altLang="x-none" sz="2600"/>
              <a:t> + </a:t>
            </a:r>
            <a:r>
              <a:rPr lang="en-US" altLang="x-none" sz="2600" b="1">
                <a:solidFill>
                  <a:schemeClr val="folHlink"/>
                </a:solidFill>
                <a:ea typeface="Times New Roman" charset="0"/>
                <a:cs typeface="Times New Roman" charset="0"/>
              </a:rPr>
              <a:t>1</a:t>
            </a:r>
            <a:r>
              <a:rPr lang="en-US" altLang="x-none" sz="2600" b="1">
                <a:solidFill>
                  <a:schemeClr val="accent1"/>
                </a:solidFill>
              </a:rPr>
              <a:t>(</a:t>
            </a:r>
            <a:r>
              <a:rPr lang="en-US" altLang="x-none" sz="2600" b="1" i="1">
                <a:solidFill>
                  <a:schemeClr val="accent1"/>
                </a:solidFill>
              </a:rPr>
              <a:t>x</a:t>
            </a:r>
            <a:r>
              <a:rPr lang="en-US" altLang="x-none" sz="2600" b="1" baseline="30000">
                <a:solidFill>
                  <a:schemeClr val="accent1"/>
                </a:solidFill>
              </a:rPr>
              <a:t>2</a:t>
            </a:r>
            <a:r>
              <a:rPr lang="en-US" altLang="x-none" sz="2600" b="1">
                <a:solidFill>
                  <a:schemeClr val="accent1"/>
                </a:solidFill>
              </a:rPr>
              <a:t> + 4)</a:t>
            </a:r>
            <a:r>
              <a:rPr lang="en-US" altLang="x-none" sz="2600"/>
              <a:t> =</a:t>
            </a:r>
          </a:p>
          <a:p>
            <a:pPr>
              <a:buSzTx/>
              <a:buFont typeface="Wingdings" charset="2"/>
              <a:buNone/>
            </a:pPr>
            <a:r>
              <a:rPr lang="en-US" altLang="x-none" sz="2600"/>
              <a:t>	 </a:t>
            </a:r>
            <a:r>
              <a:rPr lang="en-US" altLang="x-none" sz="2600" b="1">
                <a:solidFill>
                  <a:schemeClr val="accent1"/>
                </a:solidFill>
              </a:rPr>
              <a:t>(</a:t>
            </a:r>
            <a:r>
              <a:rPr lang="en-US" altLang="x-none" sz="2600" b="1" i="1">
                <a:solidFill>
                  <a:schemeClr val="accent1"/>
                </a:solidFill>
              </a:rPr>
              <a:t>x</a:t>
            </a:r>
            <a:r>
              <a:rPr lang="en-US" altLang="x-none" sz="2600" b="1" baseline="30000">
                <a:solidFill>
                  <a:schemeClr val="accent1"/>
                </a:solidFill>
              </a:rPr>
              <a:t>2</a:t>
            </a:r>
            <a:r>
              <a:rPr lang="en-US" altLang="x-none" sz="2600" b="1">
                <a:solidFill>
                  <a:schemeClr val="accent1"/>
                </a:solidFill>
              </a:rPr>
              <a:t> + 4)</a:t>
            </a:r>
            <a:r>
              <a:rPr lang="en-US" altLang="x-none" sz="2600"/>
              <a:t>(</a:t>
            </a:r>
            <a:r>
              <a:rPr lang="en-US" altLang="x-none" sz="2600" b="1" i="1">
                <a:solidFill>
                  <a:schemeClr val="accent2"/>
                </a:solidFill>
              </a:rPr>
              <a:t>x</a:t>
            </a:r>
            <a:r>
              <a:rPr lang="en-US" altLang="x-none" sz="2600"/>
              <a:t> + </a:t>
            </a:r>
            <a:r>
              <a:rPr lang="en-US" altLang="x-none" sz="2600" b="1">
                <a:solidFill>
                  <a:schemeClr val="folHlink"/>
                </a:solidFill>
                <a:ea typeface="Times New Roman" charset="0"/>
                <a:cs typeface="Times New Roman" charset="0"/>
              </a:rPr>
              <a:t>1</a:t>
            </a:r>
            <a:r>
              <a:rPr lang="en-US" altLang="x-none" sz="2600"/>
              <a:t>)</a:t>
            </a:r>
          </a:p>
          <a:p>
            <a:pPr>
              <a:buSzTx/>
              <a:buFont typeface="Wingdings" charset="2"/>
              <a:buNone/>
            </a:pPr>
            <a:r>
              <a:rPr lang="en-US" altLang="x-none" sz="2600">
                <a:solidFill>
                  <a:schemeClr val="tx2"/>
                </a:solidFill>
              </a:rPr>
              <a:t>2)</a:t>
            </a:r>
            <a:r>
              <a:rPr lang="en-US" altLang="x-none" sz="2600"/>
              <a:t>  2</a:t>
            </a:r>
            <a:r>
              <a:rPr lang="en-US" altLang="x-none" sz="2600" i="1"/>
              <a:t>x</a:t>
            </a:r>
            <a:r>
              <a:rPr lang="en-US" altLang="x-none" sz="2600" baseline="30000"/>
              <a:t>3</a:t>
            </a:r>
            <a:r>
              <a:rPr lang="en-US" altLang="x-none" sz="2600"/>
              <a:t> – </a:t>
            </a:r>
            <a:r>
              <a:rPr lang="en-US" altLang="x-none" sz="2600" i="1"/>
              <a:t>x</a:t>
            </a:r>
            <a:r>
              <a:rPr lang="en-US" altLang="x-none" sz="2600" baseline="30000"/>
              <a:t>2</a:t>
            </a:r>
            <a:r>
              <a:rPr lang="en-US" altLang="x-none" sz="2600"/>
              <a:t> – 10</a:t>
            </a:r>
            <a:r>
              <a:rPr lang="en-US" altLang="x-none" sz="2600" i="1"/>
              <a:t>x</a:t>
            </a:r>
            <a:r>
              <a:rPr lang="en-US" altLang="x-none" sz="2600"/>
              <a:t> + 5 = </a:t>
            </a:r>
            <a:r>
              <a:rPr lang="en-US" altLang="x-none" sz="2600" b="1" i="1">
                <a:solidFill>
                  <a:schemeClr val="accent2"/>
                </a:solidFill>
              </a:rPr>
              <a:t>x</a:t>
            </a:r>
            <a:r>
              <a:rPr lang="en-US" altLang="x-none" sz="2600" b="1" baseline="30000">
                <a:solidFill>
                  <a:schemeClr val="accent2"/>
                </a:solidFill>
              </a:rPr>
              <a:t>2</a:t>
            </a:r>
            <a:r>
              <a:rPr lang="en-US" altLang="x-none" sz="2600"/>
              <a:t> · </a:t>
            </a:r>
            <a:r>
              <a:rPr lang="en-US" altLang="x-none" sz="2600">
                <a:ea typeface="Times New Roman" charset="0"/>
                <a:cs typeface="Times New Roman" charset="0"/>
              </a:rPr>
              <a:t>2x – </a:t>
            </a:r>
            <a:r>
              <a:rPr lang="en-US" altLang="x-none" sz="2600" b="1" i="1">
                <a:solidFill>
                  <a:schemeClr val="accent2"/>
                </a:solidFill>
              </a:rPr>
              <a:t>x</a:t>
            </a:r>
            <a:r>
              <a:rPr lang="en-US" altLang="x-none" sz="2600" b="1" baseline="30000">
                <a:solidFill>
                  <a:schemeClr val="accent2"/>
                </a:solidFill>
              </a:rPr>
              <a:t>2</a:t>
            </a:r>
            <a:r>
              <a:rPr lang="en-US" altLang="x-none" sz="2600">
                <a:ea typeface="Times New Roman" charset="0"/>
                <a:cs typeface="Times New Roman" charset="0"/>
              </a:rPr>
              <a:t> </a:t>
            </a:r>
            <a:r>
              <a:rPr lang="en-US" altLang="x-none" sz="2600"/>
              <a:t>· </a:t>
            </a:r>
            <a:r>
              <a:rPr lang="en-US" altLang="x-none" sz="2600">
                <a:ea typeface="Times New Roman" charset="0"/>
                <a:cs typeface="Times New Roman" charset="0"/>
              </a:rPr>
              <a:t>1 – </a:t>
            </a:r>
            <a:r>
              <a:rPr lang="en-US" altLang="x-none" sz="2600" b="1">
                <a:solidFill>
                  <a:schemeClr val="folHlink"/>
                </a:solidFill>
                <a:ea typeface="Times New Roman" charset="0"/>
                <a:cs typeface="Times New Roman" charset="0"/>
              </a:rPr>
              <a:t>5</a:t>
            </a:r>
            <a:r>
              <a:rPr lang="en-US" altLang="x-none" sz="2600">
                <a:ea typeface="Times New Roman" charset="0"/>
                <a:cs typeface="Times New Roman" charset="0"/>
              </a:rPr>
              <a:t> </a:t>
            </a:r>
            <a:r>
              <a:rPr lang="en-US" altLang="x-none" sz="2600"/>
              <a:t>· </a:t>
            </a:r>
            <a:r>
              <a:rPr lang="en-US" altLang="x-none" sz="2600">
                <a:ea typeface="Times New Roman" charset="0"/>
                <a:cs typeface="Times New Roman" charset="0"/>
              </a:rPr>
              <a:t>2</a:t>
            </a:r>
            <a:r>
              <a:rPr lang="en-US" altLang="x-none" sz="2600" i="1">
                <a:ea typeface="Times New Roman" charset="0"/>
                <a:cs typeface="Times New Roman" charset="0"/>
              </a:rPr>
              <a:t>x</a:t>
            </a:r>
            <a:r>
              <a:rPr lang="en-US" altLang="x-none" sz="2600">
                <a:ea typeface="Times New Roman" charset="0"/>
                <a:cs typeface="Times New Roman" charset="0"/>
              </a:rPr>
              <a:t> – </a:t>
            </a:r>
            <a:r>
              <a:rPr lang="en-US" altLang="x-none" sz="2600" b="1">
                <a:solidFill>
                  <a:schemeClr val="folHlink"/>
                </a:solidFill>
                <a:ea typeface="Times New Roman" charset="0"/>
                <a:cs typeface="Times New Roman" charset="0"/>
              </a:rPr>
              <a:t>5</a:t>
            </a:r>
            <a:r>
              <a:rPr lang="en-US" altLang="x-none" sz="2600">
                <a:ea typeface="Times New Roman" charset="0"/>
                <a:cs typeface="Times New Roman" charset="0"/>
              </a:rPr>
              <a:t> </a:t>
            </a:r>
            <a:r>
              <a:rPr lang="en-US" altLang="x-none" sz="2600"/>
              <a:t>· </a:t>
            </a:r>
            <a:r>
              <a:rPr lang="en-US" altLang="x-none" sz="2600">
                <a:ea typeface="Times New Roman" charset="0"/>
                <a:cs typeface="Times New Roman" charset="0"/>
              </a:rPr>
              <a:t>(– 1) =</a:t>
            </a:r>
            <a:endParaRPr lang="en-US" altLang="x-none" sz="2600"/>
          </a:p>
          <a:p>
            <a:pPr>
              <a:buSzTx/>
              <a:buFont typeface="Wingdings" charset="2"/>
              <a:buNone/>
            </a:pPr>
            <a:r>
              <a:rPr lang="en-US" altLang="x-none" sz="2600"/>
              <a:t>	 </a:t>
            </a:r>
            <a:r>
              <a:rPr lang="en-US" altLang="x-none" sz="2600" b="1" i="1">
                <a:solidFill>
                  <a:schemeClr val="accent2"/>
                </a:solidFill>
              </a:rPr>
              <a:t>x</a:t>
            </a:r>
            <a:r>
              <a:rPr lang="en-US" altLang="x-none" sz="2600" b="1" baseline="30000">
                <a:solidFill>
                  <a:schemeClr val="accent2"/>
                </a:solidFill>
              </a:rPr>
              <a:t>2</a:t>
            </a:r>
            <a:r>
              <a:rPr lang="en-US" altLang="x-none" sz="2600" b="1">
                <a:solidFill>
                  <a:schemeClr val="accent1"/>
                </a:solidFill>
              </a:rPr>
              <a:t>(2</a:t>
            </a:r>
            <a:r>
              <a:rPr lang="en-US" altLang="x-none" sz="2600" b="1" i="1">
                <a:solidFill>
                  <a:schemeClr val="accent1"/>
                </a:solidFill>
              </a:rPr>
              <a:t>x</a:t>
            </a:r>
            <a:r>
              <a:rPr lang="en-US" altLang="x-none" sz="2600" b="1">
                <a:solidFill>
                  <a:schemeClr val="accent1"/>
                </a:solidFill>
              </a:rPr>
              <a:t> – 1)</a:t>
            </a:r>
            <a:r>
              <a:rPr lang="en-US" altLang="x-none" sz="2600"/>
              <a:t> – </a:t>
            </a:r>
            <a:r>
              <a:rPr lang="en-US" altLang="x-none" sz="2600" b="1">
                <a:solidFill>
                  <a:schemeClr val="folHlink"/>
                </a:solidFill>
                <a:ea typeface="Times New Roman" charset="0"/>
                <a:cs typeface="Times New Roman" charset="0"/>
              </a:rPr>
              <a:t>5</a:t>
            </a:r>
            <a:r>
              <a:rPr lang="en-US" altLang="x-none" sz="2600" b="1">
                <a:solidFill>
                  <a:schemeClr val="accent1"/>
                </a:solidFill>
              </a:rPr>
              <a:t>(2</a:t>
            </a:r>
            <a:r>
              <a:rPr lang="en-US" altLang="x-none" sz="2600" b="1" i="1">
                <a:solidFill>
                  <a:schemeClr val="accent1"/>
                </a:solidFill>
              </a:rPr>
              <a:t>x</a:t>
            </a:r>
            <a:r>
              <a:rPr lang="en-US" altLang="x-none" sz="2600" b="1">
                <a:solidFill>
                  <a:schemeClr val="accent1"/>
                </a:solidFill>
              </a:rPr>
              <a:t> – 1)</a:t>
            </a:r>
            <a:r>
              <a:rPr lang="en-US" altLang="x-none" sz="2600"/>
              <a:t> =</a:t>
            </a:r>
          </a:p>
          <a:p>
            <a:pPr>
              <a:buSzTx/>
              <a:buFont typeface="Wingdings" charset="2"/>
              <a:buNone/>
            </a:pPr>
            <a:r>
              <a:rPr lang="en-US" altLang="x-none" sz="2600"/>
              <a:t>	 </a:t>
            </a:r>
            <a:r>
              <a:rPr lang="en-US" altLang="x-none" sz="2600" b="1">
                <a:solidFill>
                  <a:schemeClr val="accent1"/>
                </a:solidFill>
              </a:rPr>
              <a:t>(2</a:t>
            </a:r>
            <a:r>
              <a:rPr lang="en-US" altLang="x-none" sz="2600" b="1" i="1">
                <a:solidFill>
                  <a:schemeClr val="accent1"/>
                </a:solidFill>
              </a:rPr>
              <a:t>x</a:t>
            </a:r>
            <a:r>
              <a:rPr lang="en-US" altLang="x-none" sz="2600" b="1">
                <a:solidFill>
                  <a:schemeClr val="accent1"/>
                </a:solidFill>
              </a:rPr>
              <a:t> – 1)</a:t>
            </a:r>
            <a:r>
              <a:rPr lang="en-US" altLang="x-none" sz="2600"/>
              <a:t>(</a:t>
            </a:r>
            <a:r>
              <a:rPr lang="en-US" altLang="x-none" sz="2600" b="1" i="1">
                <a:solidFill>
                  <a:schemeClr val="accent2"/>
                </a:solidFill>
              </a:rPr>
              <a:t>x</a:t>
            </a:r>
            <a:r>
              <a:rPr lang="en-US" altLang="x-none" sz="2600" b="1" baseline="30000">
                <a:solidFill>
                  <a:schemeClr val="accent2"/>
                </a:solidFill>
              </a:rPr>
              <a:t>2</a:t>
            </a:r>
            <a:r>
              <a:rPr lang="en-US" altLang="x-none" sz="2600"/>
              <a:t> – </a:t>
            </a:r>
            <a:r>
              <a:rPr lang="en-US" altLang="x-none" sz="2600" b="1">
                <a:solidFill>
                  <a:schemeClr val="folHlink"/>
                </a:solidFill>
                <a:ea typeface="Times New Roman" charset="0"/>
                <a:cs typeface="Times New Roman" charset="0"/>
              </a:rPr>
              <a:t>5</a:t>
            </a:r>
            <a:r>
              <a:rPr lang="en-US" altLang="x-none" sz="2600"/>
              <a:t>)</a:t>
            </a:r>
          </a:p>
        </p:txBody>
      </p:sp>
      <p:sp>
        <p:nvSpPr>
          <p:cNvPr id="1316867" name="Text Box 3"/>
          <p:cNvSpPr txBox="1">
            <a:spLocks noChangeArrowheads="1"/>
          </p:cNvSpPr>
          <p:nvPr/>
        </p:nvSpPr>
        <p:spPr bwMode="auto">
          <a:xfrm>
            <a:off x="2057400" y="19812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each of the following polynomials by grouping.</a:t>
            </a:r>
            <a:endParaRPr lang="en-US" altLang="x-none"/>
          </a:p>
        </p:txBody>
      </p:sp>
      <p:sp>
        <p:nvSpPr>
          <p:cNvPr id="1316868" name="Rectangle 4"/>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by Grouping</a:t>
            </a:r>
          </a:p>
        </p:txBody>
      </p:sp>
      <p:sp>
        <p:nvSpPr>
          <p:cNvPr id="1316869" name="Text Box 5"/>
          <p:cNvSpPr txBox="1">
            <a:spLocks noChangeArrowheads="1"/>
          </p:cNvSpPr>
          <p:nvPr/>
        </p:nvSpPr>
        <p:spPr bwMode="auto">
          <a:xfrm>
            <a:off x="1828800" y="12954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8029390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6867">
                                            <p:txEl>
                                              <p:pRg st="0" end="0"/>
                                            </p:txEl>
                                          </p:spTgt>
                                        </p:tgtEl>
                                        <p:attrNameLst>
                                          <p:attrName>style.visibility</p:attrName>
                                        </p:attrNameLst>
                                      </p:cBhvr>
                                      <p:to>
                                        <p:strVal val="visible"/>
                                      </p:to>
                                    </p:set>
                                    <p:animEffect transition="in" filter="wipe(left)">
                                      <p:cBhvr>
                                        <p:cTn id="7" dur="500"/>
                                        <p:tgtEl>
                                          <p:spTgt spid="131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6866">
                                            <p:txEl>
                                              <p:pRg st="0" end="0"/>
                                            </p:txEl>
                                          </p:spTgt>
                                        </p:tgtEl>
                                        <p:attrNameLst>
                                          <p:attrName>style.visibility</p:attrName>
                                        </p:attrNameLst>
                                      </p:cBhvr>
                                      <p:to>
                                        <p:strVal val="visible"/>
                                      </p:to>
                                    </p:set>
                                    <p:animEffect transition="in" filter="wipe(left)">
                                      <p:cBhvr>
                                        <p:cTn id="12" dur="500"/>
                                        <p:tgtEl>
                                          <p:spTgt spid="131686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6866">
                                            <p:txEl>
                                              <p:pRg st="1" end="1"/>
                                            </p:txEl>
                                          </p:spTgt>
                                        </p:tgtEl>
                                        <p:attrNameLst>
                                          <p:attrName>style.visibility</p:attrName>
                                        </p:attrNameLst>
                                      </p:cBhvr>
                                      <p:to>
                                        <p:strVal val="visible"/>
                                      </p:to>
                                    </p:set>
                                    <p:animEffect transition="in" filter="wipe(left)">
                                      <p:cBhvr>
                                        <p:cTn id="17" dur="500"/>
                                        <p:tgtEl>
                                          <p:spTgt spid="131686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6866">
                                            <p:txEl>
                                              <p:pRg st="2" end="2"/>
                                            </p:txEl>
                                          </p:spTgt>
                                        </p:tgtEl>
                                        <p:attrNameLst>
                                          <p:attrName>style.visibility</p:attrName>
                                        </p:attrNameLst>
                                      </p:cBhvr>
                                      <p:to>
                                        <p:strVal val="visible"/>
                                      </p:to>
                                    </p:set>
                                    <p:animEffect transition="in" filter="wipe(left)">
                                      <p:cBhvr>
                                        <p:cTn id="22" dur="500"/>
                                        <p:tgtEl>
                                          <p:spTgt spid="131686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6866">
                                            <p:txEl>
                                              <p:pRg st="3" end="3"/>
                                            </p:txEl>
                                          </p:spTgt>
                                        </p:tgtEl>
                                        <p:attrNameLst>
                                          <p:attrName>style.visibility</p:attrName>
                                        </p:attrNameLst>
                                      </p:cBhvr>
                                      <p:to>
                                        <p:strVal val="visible"/>
                                      </p:to>
                                    </p:set>
                                    <p:animEffect transition="in" filter="wipe(left)">
                                      <p:cBhvr>
                                        <p:cTn id="27" dur="500"/>
                                        <p:tgtEl>
                                          <p:spTgt spid="131686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16866">
                                            <p:txEl>
                                              <p:pRg st="4" end="4"/>
                                            </p:txEl>
                                          </p:spTgt>
                                        </p:tgtEl>
                                        <p:attrNameLst>
                                          <p:attrName>style.visibility</p:attrName>
                                        </p:attrNameLst>
                                      </p:cBhvr>
                                      <p:to>
                                        <p:strVal val="visible"/>
                                      </p:to>
                                    </p:set>
                                    <p:animEffect transition="in" filter="wipe(left)">
                                      <p:cBhvr>
                                        <p:cTn id="32" dur="500"/>
                                        <p:tgtEl>
                                          <p:spTgt spid="131686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16866">
                                            <p:txEl>
                                              <p:pRg st="5" end="5"/>
                                            </p:txEl>
                                          </p:spTgt>
                                        </p:tgtEl>
                                        <p:attrNameLst>
                                          <p:attrName>style.visibility</p:attrName>
                                        </p:attrNameLst>
                                      </p:cBhvr>
                                      <p:to>
                                        <p:strVal val="visible"/>
                                      </p:to>
                                    </p:set>
                                    <p:animEffect transition="in" filter="wipe(left)">
                                      <p:cBhvr>
                                        <p:cTn id="37" dur="500"/>
                                        <p:tgtEl>
                                          <p:spTgt spid="13168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6866" grpId="0" build="p" bldLvl="2" autoUpdateAnimBg="0"/>
      <p:bldP spid="13168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7890" name="Rectangle 2"/>
          <p:cNvSpPr>
            <a:spLocks noGrp="1" noChangeArrowheads="1"/>
          </p:cNvSpPr>
          <p:nvPr>
            <p:ph type="body" idx="1"/>
          </p:nvPr>
        </p:nvSpPr>
        <p:spPr>
          <a:xfrm>
            <a:off x="1851025" y="2146300"/>
            <a:ext cx="8610600" cy="4114800"/>
          </a:xfrm>
        </p:spPr>
        <p:txBody>
          <a:bodyPr/>
          <a:lstStyle/>
          <a:p>
            <a:pPr>
              <a:buSzTx/>
              <a:buFont typeface="Wingdings" charset="2"/>
              <a:buNone/>
            </a:pPr>
            <a:r>
              <a:rPr lang="en-US" altLang="x-none" sz="2600"/>
              <a:t>Factor 2</a:t>
            </a:r>
            <a:r>
              <a:rPr lang="en-US" altLang="x-none" sz="2600" i="1"/>
              <a:t>x</a:t>
            </a:r>
            <a:r>
              <a:rPr lang="en-US" altLang="x-none" sz="2600"/>
              <a:t> – 9</a:t>
            </a:r>
            <a:r>
              <a:rPr lang="en-US" altLang="x-none" sz="2600" i="1"/>
              <a:t>y</a:t>
            </a:r>
            <a:r>
              <a:rPr lang="en-US" altLang="x-none" sz="2600"/>
              <a:t> + 18 – </a:t>
            </a:r>
            <a:r>
              <a:rPr lang="en-US" altLang="x-none" sz="2600" i="1"/>
              <a:t>xy</a:t>
            </a:r>
            <a:r>
              <a:rPr lang="en-US" altLang="x-none" sz="2600"/>
              <a:t> by grouping.</a:t>
            </a:r>
          </a:p>
          <a:p>
            <a:pPr>
              <a:buSzTx/>
              <a:buFont typeface="Wingdings" charset="2"/>
              <a:buNone/>
            </a:pPr>
            <a:r>
              <a:rPr lang="en-US" altLang="x-none" sz="2600"/>
              <a:t>Neither pair has a common factor (other than 1).</a:t>
            </a:r>
          </a:p>
          <a:p>
            <a:pPr>
              <a:buSzTx/>
              <a:buFont typeface="Wingdings" charset="2"/>
              <a:buNone/>
            </a:pPr>
            <a:r>
              <a:rPr lang="en-US" altLang="x-none" sz="2600"/>
              <a:t>So, rearrange the order of the factors.</a:t>
            </a:r>
          </a:p>
          <a:p>
            <a:pPr lvl="1">
              <a:buSzTx/>
              <a:buFont typeface="Wingdings" charset="2"/>
              <a:buNone/>
            </a:pPr>
            <a:r>
              <a:rPr lang="en-US" altLang="x-none" sz="2600"/>
              <a:t>2</a:t>
            </a:r>
            <a:r>
              <a:rPr lang="en-US" altLang="x-none" sz="2600" i="1"/>
              <a:t>x</a:t>
            </a:r>
            <a:r>
              <a:rPr lang="en-US" altLang="x-none" sz="2600"/>
              <a:t> + 18 – 9</a:t>
            </a:r>
            <a:r>
              <a:rPr lang="en-US" altLang="x-none" sz="2600" i="1"/>
              <a:t>y</a:t>
            </a:r>
            <a:r>
              <a:rPr lang="en-US" altLang="x-none" sz="2600"/>
              <a:t> – </a:t>
            </a:r>
            <a:r>
              <a:rPr lang="en-US" altLang="x-none" sz="2600" i="1"/>
              <a:t>xy</a:t>
            </a:r>
            <a:r>
              <a:rPr lang="en-US" altLang="x-none" sz="2600"/>
              <a:t> = </a:t>
            </a:r>
            <a:r>
              <a:rPr lang="en-US" altLang="x-none" sz="2600" b="1">
                <a:solidFill>
                  <a:schemeClr val="accent2"/>
                </a:solidFill>
              </a:rPr>
              <a:t>2</a:t>
            </a:r>
            <a:r>
              <a:rPr lang="en-US" altLang="x-none" sz="2600"/>
              <a:t> · </a:t>
            </a:r>
            <a:r>
              <a:rPr lang="en-US" altLang="x-none" sz="2600" i="1">
                <a:ea typeface="Times New Roman" charset="0"/>
                <a:cs typeface="Times New Roman" charset="0"/>
              </a:rPr>
              <a:t>x</a:t>
            </a:r>
            <a:r>
              <a:rPr lang="en-US" altLang="x-none" sz="2600">
                <a:ea typeface="Times New Roman" charset="0"/>
                <a:cs typeface="Times New Roman" charset="0"/>
              </a:rPr>
              <a:t> + </a:t>
            </a:r>
            <a:r>
              <a:rPr lang="en-US" altLang="x-none" sz="2600" b="1">
                <a:solidFill>
                  <a:schemeClr val="accent2"/>
                </a:solidFill>
                <a:ea typeface="Times New Roman" charset="0"/>
                <a:cs typeface="Times New Roman" charset="0"/>
              </a:rPr>
              <a:t>2</a:t>
            </a:r>
            <a:r>
              <a:rPr lang="en-US" altLang="x-none" sz="2600">
                <a:ea typeface="Times New Roman" charset="0"/>
                <a:cs typeface="Times New Roman" charset="0"/>
              </a:rPr>
              <a:t> </a:t>
            </a:r>
            <a:r>
              <a:rPr lang="en-US" altLang="x-none" sz="2600"/>
              <a:t>· </a:t>
            </a:r>
            <a:r>
              <a:rPr lang="en-US" altLang="x-none" sz="2600">
                <a:ea typeface="Times New Roman" charset="0"/>
                <a:cs typeface="Times New Roman" charset="0"/>
              </a:rPr>
              <a:t>9 – 9 </a:t>
            </a:r>
            <a:r>
              <a:rPr lang="en-US" altLang="x-none" sz="2600"/>
              <a:t>· </a:t>
            </a:r>
            <a:r>
              <a:rPr lang="en-US" altLang="x-none" sz="2600" b="1" i="1">
                <a:solidFill>
                  <a:schemeClr val="folHlink"/>
                </a:solidFill>
                <a:ea typeface="Times New Roman" charset="0"/>
                <a:cs typeface="Times New Roman" charset="0"/>
              </a:rPr>
              <a:t>y</a:t>
            </a:r>
            <a:r>
              <a:rPr lang="en-US" altLang="x-none" sz="2600">
                <a:ea typeface="Times New Roman" charset="0"/>
                <a:cs typeface="Times New Roman" charset="0"/>
              </a:rPr>
              <a:t> – </a:t>
            </a:r>
            <a:r>
              <a:rPr lang="en-US" altLang="x-none" sz="2600" i="1">
                <a:ea typeface="Times New Roman" charset="0"/>
                <a:cs typeface="Times New Roman" charset="0"/>
              </a:rPr>
              <a:t>x</a:t>
            </a:r>
            <a:r>
              <a:rPr lang="en-US" altLang="x-none" sz="2600">
                <a:ea typeface="Times New Roman" charset="0"/>
                <a:cs typeface="Times New Roman" charset="0"/>
              </a:rPr>
              <a:t> </a:t>
            </a:r>
            <a:r>
              <a:rPr lang="en-US" altLang="x-none" sz="2600"/>
              <a:t>· </a:t>
            </a:r>
            <a:r>
              <a:rPr lang="en-US" altLang="x-none" sz="2600" b="1" i="1">
                <a:solidFill>
                  <a:schemeClr val="folHlink"/>
                </a:solidFill>
                <a:ea typeface="Times New Roman" charset="0"/>
                <a:cs typeface="Times New Roman" charset="0"/>
              </a:rPr>
              <a:t>y</a:t>
            </a:r>
            <a:r>
              <a:rPr lang="en-US" altLang="x-none" sz="2600">
                <a:ea typeface="Times New Roman" charset="0"/>
                <a:cs typeface="Times New Roman" charset="0"/>
              </a:rPr>
              <a:t> =</a:t>
            </a:r>
            <a:endParaRPr lang="en-US" altLang="x-none" sz="2600"/>
          </a:p>
          <a:p>
            <a:pPr lvl="1">
              <a:buSzTx/>
              <a:buFont typeface="Wingdings" charset="2"/>
              <a:buNone/>
            </a:pPr>
            <a:r>
              <a:rPr lang="en-US" altLang="x-none" sz="2600" b="1">
                <a:solidFill>
                  <a:schemeClr val="accent2"/>
                </a:solidFill>
              </a:rPr>
              <a:t>2</a:t>
            </a:r>
            <a:r>
              <a:rPr lang="en-US" altLang="x-none" sz="2600"/>
              <a:t>(</a:t>
            </a:r>
            <a:r>
              <a:rPr lang="en-US" altLang="x-none" sz="2600" i="1"/>
              <a:t>x</a:t>
            </a:r>
            <a:r>
              <a:rPr lang="en-US" altLang="x-none" sz="2600"/>
              <a:t> + 9) – </a:t>
            </a:r>
            <a:r>
              <a:rPr lang="en-US" altLang="x-none" sz="2600" b="1" i="1">
                <a:solidFill>
                  <a:schemeClr val="folHlink"/>
                </a:solidFill>
              </a:rPr>
              <a:t>y</a:t>
            </a:r>
            <a:r>
              <a:rPr lang="en-US" altLang="x-none" sz="2600"/>
              <a:t>(9 + </a:t>
            </a:r>
            <a:r>
              <a:rPr lang="en-US" altLang="x-none" sz="2600" i="1"/>
              <a:t>x</a:t>
            </a:r>
            <a:r>
              <a:rPr lang="en-US" altLang="x-none" sz="2600"/>
              <a:t>) =</a:t>
            </a:r>
          </a:p>
          <a:p>
            <a:pPr lvl="1">
              <a:buSzTx/>
              <a:buFont typeface="Wingdings" charset="2"/>
              <a:buNone/>
            </a:pPr>
            <a:r>
              <a:rPr lang="en-US" altLang="x-none" sz="2600" b="1">
                <a:solidFill>
                  <a:schemeClr val="accent2"/>
                </a:solidFill>
              </a:rPr>
              <a:t>2</a:t>
            </a:r>
            <a:r>
              <a:rPr lang="en-US" altLang="x-none" sz="2600" b="1">
                <a:solidFill>
                  <a:schemeClr val="accent1"/>
                </a:solidFill>
              </a:rPr>
              <a:t>(</a:t>
            </a:r>
            <a:r>
              <a:rPr lang="en-US" altLang="x-none" sz="2600" b="1" i="1">
                <a:solidFill>
                  <a:schemeClr val="accent1"/>
                </a:solidFill>
              </a:rPr>
              <a:t>x</a:t>
            </a:r>
            <a:r>
              <a:rPr lang="en-US" altLang="x-none" sz="2600" b="1">
                <a:solidFill>
                  <a:schemeClr val="accent1"/>
                </a:solidFill>
              </a:rPr>
              <a:t> + 9)</a:t>
            </a:r>
            <a:r>
              <a:rPr lang="en-US" altLang="x-none" sz="2600"/>
              <a:t> – </a:t>
            </a:r>
            <a:r>
              <a:rPr lang="en-US" altLang="x-none" sz="2600" b="1" i="1">
                <a:solidFill>
                  <a:schemeClr val="folHlink"/>
                </a:solidFill>
              </a:rPr>
              <a:t>y</a:t>
            </a:r>
            <a:r>
              <a:rPr lang="en-US" altLang="x-none" sz="2600" b="1">
                <a:solidFill>
                  <a:schemeClr val="accent1"/>
                </a:solidFill>
              </a:rPr>
              <a:t>(</a:t>
            </a:r>
            <a:r>
              <a:rPr lang="en-US" altLang="x-none" sz="2600" b="1" i="1">
                <a:solidFill>
                  <a:schemeClr val="accent1"/>
                </a:solidFill>
              </a:rPr>
              <a:t>x</a:t>
            </a:r>
            <a:r>
              <a:rPr lang="en-US" altLang="x-none" sz="2600" b="1">
                <a:solidFill>
                  <a:schemeClr val="accent1"/>
                </a:solidFill>
              </a:rPr>
              <a:t> + 9)</a:t>
            </a:r>
            <a:r>
              <a:rPr lang="en-US" altLang="x-none" sz="2600"/>
              <a:t> =     </a:t>
            </a:r>
            <a:r>
              <a:rPr lang="en-US" altLang="x-none" sz="2600">
                <a:solidFill>
                  <a:schemeClr val="tx2"/>
                </a:solidFill>
              </a:rPr>
              <a:t>(make sure the factors are identical)</a:t>
            </a:r>
          </a:p>
          <a:p>
            <a:pPr lvl="1">
              <a:buSzTx/>
              <a:buFont typeface="Wingdings" charset="2"/>
              <a:buNone/>
            </a:pPr>
            <a:r>
              <a:rPr lang="en-US" altLang="x-none" sz="2600" b="1">
                <a:solidFill>
                  <a:schemeClr val="accent1"/>
                </a:solidFill>
              </a:rPr>
              <a:t>(x + 9)</a:t>
            </a:r>
            <a:r>
              <a:rPr lang="en-US" altLang="x-none" sz="2600"/>
              <a:t>(</a:t>
            </a:r>
            <a:r>
              <a:rPr lang="en-US" altLang="x-none" sz="2600" b="1">
                <a:solidFill>
                  <a:schemeClr val="accent2"/>
                </a:solidFill>
              </a:rPr>
              <a:t>2</a:t>
            </a:r>
            <a:r>
              <a:rPr lang="en-US" altLang="x-none" sz="2600"/>
              <a:t> – </a:t>
            </a:r>
            <a:r>
              <a:rPr lang="en-US" altLang="x-none" sz="2600" b="1" i="1">
                <a:solidFill>
                  <a:schemeClr val="folHlink"/>
                </a:solidFill>
              </a:rPr>
              <a:t>y</a:t>
            </a:r>
            <a:r>
              <a:rPr lang="en-US" altLang="x-none" sz="2600"/>
              <a:t>)</a:t>
            </a:r>
          </a:p>
        </p:txBody>
      </p:sp>
      <p:sp>
        <p:nvSpPr>
          <p:cNvPr id="1317891" name="Rectangle 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by Grouping</a:t>
            </a:r>
          </a:p>
        </p:txBody>
      </p:sp>
      <p:sp>
        <p:nvSpPr>
          <p:cNvPr id="1317892" name="Text Box 4"/>
          <p:cNvSpPr txBox="1">
            <a:spLocks noChangeArrowheads="1"/>
          </p:cNvSpPr>
          <p:nvPr/>
        </p:nvSpPr>
        <p:spPr bwMode="auto">
          <a:xfrm>
            <a:off x="1828800" y="12954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2098293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7890">
                                            <p:txEl>
                                              <p:pRg st="0" end="0"/>
                                            </p:txEl>
                                          </p:spTgt>
                                        </p:tgtEl>
                                        <p:attrNameLst>
                                          <p:attrName>style.visibility</p:attrName>
                                        </p:attrNameLst>
                                      </p:cBhvr>
                                      <p:to>
                                        <p:strVal val="visible"/>
                                      </p:to>
                                    </p:set>
                                    <p:animEffect transition="in" filter="wipe(left)">
                                      <p:cBhvr>
                                        <p:cTn id="7" dur="500"/>
                                        <p:tgtEl>
                                          <p:spTgt spid="13178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7890">
                                            <p:txEl>
                                              <p:pRg st="1" end="1"/>
                                            </p:txEl>
                                          </p:spTgt>
                                        </p:tgtEl>
                                        <p:attrNameLst>
                                          <p:attrName>style.visibility</p:attrName>
                                        </p:attrNameLst>
                                      </p:cBhvr>
                                      <p:to>
                                        <p:strVal val="visible"/>
                                      </p:to>
                                    </p:set>
                                    <p:animEffect transition="in" filter="wipe(left)">
                                      <p:cBhvr>
                                        <p:cTn id="12" dur="500"/>
                                        <p:tgtEl>
                                          <p:spTgt spid="13178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7890">
                                            <p:txEl>
                                              <p:pRg st="2" end="2"/>
                                            </p:txEl>
                                          </p:spTgt>
                                        </p:tgtEl>
                                        <p:attrNameLst>
                                          <p:attrName>style.visibility</p:attrName>
                                        </p:attrNameLst>
                                      </p:cBhvr>
                                      <p:to>
                                        <p:strVal val="visible"/>
                                      </p:to>
                                    </p:set>
                                    <p:animEffect transition="in" filter="wipe(left)">
                                      <p:cBhvr>
                                        <p:cTn id="17" dur="500"/>
                                        <p:tgtEl>
                                          <p:spTgt spid="13178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7890">
                                            <p:txEl>
                                              <p:pRg st="3" end="3"/>
                                            </p:txEl>
                                          </p:spTgt>
                                        </p:tgtEl>
                                        <p:attrNameLst>
                                          <p:attrName>style.visibility</p:attrName>
                                        </p:attrNameLst>
                                      </p:cBhvr>
                                      <p:to>
                                        <p:strVal val="visible"/>
                                      </p:to>
                                    </p:set>
                                    <p:animEffect transition="in" filter="wipe(left)">
                                      <p:cBhvr>
                                        <p:cTn id="22" dur="500"/>
                                        <p:tgtEl>
                                          <p:spTgt spid="131789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7890">
                                            <p:txEl>
                                              <p:pRg st="4" end="4"/>
                                            </p:txEl>
                                          </p:spTgt>
                                        </p:tgtEl>
                                        <p:attrNameLst>
                                          <p:attrName>style.visibility</p:attrName>
                                        </p:attrNameLst>
                                      </p:cBhvr>
                                      <p:to>
                                        <p:strVal val="visible"/>
                                      </p:to>
                                    </p:set>
                                    <p:animEffect transition="in" filter="wipe(left)">
                                      <p:cBhvr>
                                        <p:cTn id="27" dur="500"/>
                                        <p:tgtEl>
                                          <p:spTgt spid="131789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17890">
                                            <p:txEl>
                                              <p:pRg st="5" end="5"/>
                                            </p:txEl>
                                          </p:spTgt>
                                        </p:tgtEl>
                                        <p:attrNameLst>
                                          <p:attrName>style.visibility</p:attrName>
                                        </p:attrNameLst>
                                      </p:cBhvr>
                                      <p:to>
                                        <p:strVal val="visible"/>
                                      </p:to>
                                    </p:set>
                                    <p:animEffect transition="in" filter="wipe(left)">
                                      <p:cBhvr>
                                        <p:cTn id="32" dur="500"/>
                                        <p:tgtEl>
                                          <p:spTgt spid="131789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17890">
                                            <p:txEl>
                                              <p:pRg st="6" end="6"/>
                                            </p:txEl>
                                          </p:spTgt>
                                        </p:tgtEl>
                                        <p:attrNameLst>
                                          <p:attrName>style.visibility</p:attrName>
                                        </p:attrNameLst>
                                      </p:cBhvr>
                                      <p:to>
                                        <p:strVal val="visible"/>
                                      </p:to>
                                    </p:set>
                                    <p:animEffect transition="in" filter="wipe(left)">
                                      <p:cBhvr>
                                        <p:cTn id="37" dur="500"/>
                                        <p:tgtEl>
                                          <p:spTgt spid="13178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7890"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Text Box 2"/>
          <p:cNvSpPr txBox="1">
            <a:spLocks noChangeArrowheads="1"/>
          </p:cNvSpPr>
          <p:nvPr/>
        </p:nvSpPr>
        <p:spPr bwMode="auto">
          <a:xfrm>
            <a:off x="2667000" y="1295400"/>
            <a:ext cx="586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1051651" name="Rectangle 3"/>
          <p:cNvSpPr>
            <a:spLocks noGrp="1" noChangeArrowheads="1"/>
          </p:cNvSpPr>
          <p:nvPr>
            <p:ph type="ctrTitle"/>
          </p:nvPr>
        </p:nvSpPr>
        <p:spPr>
          <a:xfrm>
            <a:off x="2590800" y="1447800"/>
            <a:ext cx="1676400" cy="1143000"/>
          </a:xfrm>
          <a:noFill/>
          <a:ln/>
        </p:spPr>
        <p:txBody>
          <a:bodyPr/>
          <a:lstStyle/>
          <a:p>
            <a:pPr algn="l"/>
            <a:r>
              <a:rPr lang="en-US" altLang="x-none" sz="4400" dirty="0"/>
              <a:t>§ </a:t>
            </a:r>
            <a:r>
              <a:rPr lang="en-US" altLang="x-none" sz="4400" dirty="0" smtClean="0"/>
              <a:t>3</a:t>
            </a:r>
            <a:endParaRPr lang="en-US" altLang="x-none" sz="4400" dirty="0"/>
          </a:p>
        </p:txBody>
      </p:sp>
      <p:sp>
        <p:nvSpPr>
          <p:cNvPr id="1051652" name="Rectangle 4"/>
          <p:cNvSpPr>
            <a:spLocks noGrp="1" noChangeArrowheads="1"/>
          </p:cNvSpPr>
          <p:nvPr>
            <p:ph type="subTitle" idx="1"/>
          </p:nvPr>
        </p:nvSpPr>
        <p:spPr>
          <a:xfrm>
            <a:off x="2011364" y="4419600"/>
            <a:ext cx="8321675" cy="914400"/>
          </a:xfrm>
          <a:noFill/>
          <a:ln/>
        </p:spPr>
        <p:txBody>
          <a:bodyPr/>
          <a:lstStyle/>
          <a:p>
            <a:r>
              <a:rPr lang="en-US" altLang="x-none" sz="5400" dirty="0"/>
              <a:t>Factoring </a:t>
            </a:r>
            <a:r>
              <a:rPr lang="en-US" altLang="x-none" sz="5400" dirty="0" smtClean="0"/>
              <a:t>Trinomials</a:t>
            </a:r>
            <a:endParaRPr lang="en-US" altLang="x-none" sz="5400" dirty="0"/>
          </a:p>
        </p:txBody>
      </p:sp>
    </p:spTree>
    <p:extLst>
      <p:ext uri="{BB962C8B-B14F-4D97-AF65-F5344CB8AC3E}">
        <p14:creationId xmlns:p14="http://schemas.microsoft.com/office/powerpoint/2010/main" val="5679732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1330" name="Rectangle 2"/>
          <p:cNvSpPr>
            <a:spLocks noGrp="1" noChangeArrowheads="1"/>
          </p:cNvSpPr>
          <p:nvPr>
            <p:ph type="title"/>
          </p:nvPr>
        </p:nvSpPr>
        <p:spPr>
          <a:xfrm>
            <a:off x="1981200" y="214313"/>
            <a:ext cx="8229600" cy="609600"/>
          </a:xfrm>
        </p:spPr>
        <p:txBody>
          <a:bodyPr/>
          <a:lstStyle/>
          <a:p>
            <a:r>
              <a:rPr lang="en-US" altLang="x-none"/>
              <a:t>Factoring Trinomials</a:t>
            </a:r>
          </a:p>
        </p:txBody>
      </p:sp>
      <p:sp>
        <p:nvSpPr>
          <p:cNvPr id="1251331" name="Rectangle 3"/>
          <p:cNvSpPr>
            <a:spLocks noGrp="1" noChangeArrowheads="1"/>
          </p:cNvSpPr>
          <p:nvPr>
            <p:ph type="body" idx="1"/>
          </p:nvPr>
        </p:nvSpPr>
        <p:spPr>
          <a:xfrm>
            <a:off x="2057400" y="1295400"/>
            <a:ext cx="7772400" cy="4876800"/>
          </a:xfrm>
        </p:spPr>
        <p:txBody>
          <a:bodyPr/>
          <a:lstStyle/>
          <a:p>
            <a:pPr marL="0" indent="0">
              <a:lnSpc>
                <a:spcPct val="90000"/>
              </a:lnSpc>
              <a:buNone/>
            </a:pPr>
            <a:r>
              <a:rPr lang="en-US" altLang="x-none" sz="2800"/>
              <a:t>Recall by using the FOIL method that</a:t>
            </a:r>
          </a:p>
          <a:p>
            <a:pPr marL="0" indent="0">
              <a:lnSpc>
                <a:spcPct val="90000"/>
              </a:lnSpc>
              <a:buNone/>
            </a:pPr>
            <a:r>
              <a:rPr lang="en-US" altLang="x-none" sz="2400" b="1" i="1">
                <a:solidFill>
                  <a:schemeClr val="accent1"/>
                </a:solidFill>
              </a:rPr>
              <a:t>                                  F       O       I       L</a:t>
            </a:r>
          </a:p>
          <a:p>
            <a:pPr marL="0" indent="0">
              <a:lnSpc>
                <a:spcPct val="90000"/>
              </a:lnSpc>
              <a:buNone/>
            </a:pPr>
            <a:r>
              <a:rPr lang="en-US" altLang="x-none" sz="2800"/>
              <a:t>	(</a:t>
            </a:r>
            <a:r>
              <a:rPr lang="en-US" altLang="x-none" sz="2800" i="1"/>
              <a:t>x</a:t>
            </a:r>
            <a:r>
              <a:rPr lang="en-US" altLang="x-none" sz="2800"/>
              <a:t> + 2)(</a:t>
            </a:r>
            <a:r>
              <a:rPr lang="en-US" altLang="x-none" sz="2800" i="1"/>
              <a:t>x</a:t>
            </a:r>
            <a:r>
              <a:rPr lang="en-US" altLang="x-none" sz="2800"/>
              <a:t> + 4) = </a:t>
            </a:r>
            <a:r>
              <a:rPr lang="en-US" altLang="x-none" sz="2800" i="1"/>
              <a:t>x</a:t>
            </a:r>
            <a:r>
              <a:rPr lang="en-US" altLang="x-none" sz="2800" baseline="30000"/>
              <a:t>2</a:t>
            </a:r>
            <a:r>
              <a:rPr lang="en-US" altLang="x-none" sz="2800"/>
              <a:t> + </a:t>
            </a:r>
            <a:r>
              <a:rPr lang="en-US" altLang="x-none" sz="2800" b="1">
                <a:solidFill>
                  <a:schemeClr val="accent2"/>
                </a:solidFill>
              </a:rPr>
              <a:t>4</a:t>
            </a:r>
            <a:r>
              <a:rPr lang="en-US" altLang="x-none" sz="2800" i="1"/>
              <a:t>x</a:t>
            </a:r>
            <a:r>
              <a:rPr lang="en-US" altLang="x-none" sz="2800"/>
              <a:t> + </a:t>
            </a:r>
            <a:r>
              <a:rPr lang="en-US" altLang="x-none" sz="2800" b="1">
                <a:solidFill>
                  <a:schemeClr val="accent2"/>
                </a:solidFill>
              </a:rPr>
              <a:t>2</a:t>
            </a:r>
            <a:r>
              <a:rPr lang="en-US" altLang="x-none" sz="2800" i="1"/>
              <a:t>x</a:t>
            </a:r>
            <a:r>
              <a:rPr lang="en-US" altLang="x-none" sz="2800"/>
              <a:t> + </a:t>
            </a:r>
            <a:r>
              <a:rPr lang="en-US" altLang="x-none" sz="2800" b="1">
                <a:solidFill>
                  <a:schemeClr val="folHlink"/>
                </a:solidFill>
              </a:rPr>
              <a:t>8</a:t>
            </a:r>
            <a:endParaRPr lang="en-US" altLang="x-none" sz="2800">
              <a:solidFill>
                <a:schemeClr val="folHlink"/>
              </a:solidFill>
            </a:endParaRPr>
          </a:p>
          <a:p>
            <a:pPr marL="0" indent="0">
              <a:lnSpc>
                <a:spcPct val="90000"/>
              </a:lnSpc>
              <a:buNone/>
            </a:pPr>
            <a:r>
              <a:rPr lang="en-US" altLang="x-none" sz="2800"/>
              <a:t>	                      = </a:t>
            </a:r>
            <a:r>
              <a:rPr lang="en-US" altLang="x-none" sz="2800" i="1"/>
              <a:t>x</a:t>
            </a:r>
            <a:r>
              <a:rPr lang="en-US" altLang="x-none" sz="2800" baseline="30000"/>
              <a:t>2</a:t>
            </a:r>
            <a:r>
              <a:rPr lang="en-US" altLang="x-none" sz="2800"/>
              <a:t> + </a:t>
            </a:r>
            <a:r>
              <a:rPr lang="en-US" altLang="x-none" sz="2800" b="1">
                <a:solidFill>
                  <a:schemeClr val="accent2"/>
                </a:solidFill>
              </a:rPr>
              <a:t>6</a:t>
            </a:r>
            <a:r>
              <a:rPr lang="en-US" altLang="x-none" sz="2800" i="1"/>
              <a:t>x</a:t>
            </a:r>
            <a:r>
              <a:rPr lang="en-US" altLang="x-none" sz="2800"/>
              <a:t> + </a:t>
            </a:r>
            <a:r>
              <a:rPr lang="en-US" altLang="x-none" sz="2800" b="1">
                <a:solidFill>
                  <a:schemeClr val="folHlink"/>
                </a:solidFill>
              </a:rPr>
              <a:t>8</a:t>
            </a:r>
          </a:p>
          <a:p>
            <a:pPr marL="0" indent="0">
              <a:lnSpc>
                <a:spcPct val="90000"/>
              </a:lnSpc>
              <a:spcBef>
                <a:spcPct val="45000"/>
              </a:spcBef>
              <a:buNone/>
            </a:pPr>
            <a:r>
              <a:rPr lang="en-US" altLang="x-none" sz="2800"/>
              <a:t>To factor </a:t>
            </a:r>
            <a:r>
              <a:rPr lang="en-US" altLang="x-none" sz="2800" i="1"/>
              <a:t>x</a:t>
            </a:r>
            <a:r>
              <a:rPr lang="en-US" altLang="x-none" sz="2800" baseline="30000"/>
              <a:t>2</a:t>
            </a:r>
            <a:r>
              <a:rPr lang="en-US" altLang="x-none" sz="2800"/>
              <a:t> + </a:t>
            </a:r>
            <a:r>
              <a:rPr lang="en-US" altLang="x-none" sz="2800" b="1" i="1">
                <a:solidFill>
                  <a:schemeClr val="accent2"/>
                </a:solidFill>
              </a:rPr>
              <a:t>b</a:t>
            </a:r>
            <a:r>
              <a:rPr lang="en-US" altLang="x-none" sz="2800" i="1"/>
              <a:t>x</a:t>
            </a:r>
            <a:r>
              <a:rPr lang="en-US" altLang="x-none" sz="2800"/>
              <a:t> + </a:t>
            </a:r>
            <a:r>
              <a:rPr lang="en-US" altLang="x-none" sz="2800" b="1" i="1">
                <a:solidFill>
                  <a:schemeClr val="folHlink"/>
                </a:solidFill>
              </a:rPr>
              <a:t>c</a:t>
            </a:r>
            <a:r>
              <a:rPr lang="en-US" altLang="x-none" sz="2800"/>
              <a:t> into (</a:t>
            </a:r>
            <a:r>
              <a:rPr lang="en-US" altLang="x-none" sz="2800" i="1"/>
              <a:t>x</a:t>
            </a:r>
            <a:r>
              <a:rPr lang="en-US" altLang="x-none" sz="2800"/>
              <a:t> + one #)(</a:t>
            </a:r>
            <a:r>
              <a:rPr lang="en-US" altLang="x-none" sz="2800" i="1"/>
              <a:t>x</a:t>
            </a:r>
            <a:r>
              <a:rPr lang="en-US" altLang="x-none" sz="2800"/>
              <a:t> + another #), note that </a:t>
            </a:r>
            <a:r>
              <a:rPr lang="en-US" altLang="x-none" sz="2800" b="1" i="1">
                <a:solidFill>
                  <a:schemeClr val="accent2"/>
                </a:solidFill>
              </a:rPr>
              <a:t>b</a:t>
            </a:r>
            <a:r>
              <a:rPr lang="en-US" altLang="x-none" sz="2800"/>
              <a:t> is the sum of the two numbers and </a:t>
            </a:r>
            <a:r>
              <a:rPr lang="en-US" altLang="x-none" sz="2800" b="1" i="1">
                <a:solidFill>
                  <a:schemeClr val="folHlink"/>
                </a:solidFill>
              </a:rPr>
              <a:t>c</a:t>
            </a:r>
            <a:r>
              <a:rPr lang="en-US" altLang="x-none" sz="2800"/>
              <a:t> is the product of the two numbers.</a:t>
            </a:r>
          </a:p>
          <a:p>
            <a:pPr marL="0" indent="0">
              <a:lnSpc>
                <a:spcPct val="90000"/>
              </a:lnSpc>
              <a:spcBef>
                <a:spcPct val="45000"/>
              </a:spcBef>
              <a:buNone/>
            </a:pPr>
            <a:r>
              <a:rPr lang="en-US" altLang="x-none" sz="2800"/>
              <a:t>So we’ll be looking for 2 numbers whose product is </a:t>
            </a:r>
            <a:r>
              <a:rPr lang="en-US" altLang="x-none" sz="2800" b="1" i="1">
                <a:solidFill>
                  <a:schemeClr val="folHlink"/>
                </a:solidFill>
              </a:rPr>
              <a:t>c</a:t>
            </a:r>
            <a:r>
              <a:rPr lang="en-US" altLang="x-none" sz="2800"/>
              <a:t> and whose sum is </a:t>
            </a:r>
            <a:r>
              <a:rPr lang="en-US" altLang="x-none" sz="2800" b="1" i="1">
                <a:solidFill>
                  <a:schemeClr val="accent2"/>
                </a:solidFill>
              </a:rPr>
              <a:t>b</a:t>
            </a:r>
            <a:r>
              <a:rPr lang="en-US" altLang="x-none" sz="2800"/>
              <a:t>.</a:t>
            </a:r>
          </a:p>
          <a:p>
            <a:pPr marL="0" indent="0">
              <a:lnSpc>
                <a:spcPct val="90000"/>
              </a:lnSpc>
              <a:spcBef>
                <a:spcPct val="45000"/>
              </a:spcBef>
              <a:buNone/>
            </a:pPr>
            <a:r>
              <a:rPr lang="en-US" altLang="x-none" sz="2800"/>
              <a:t>Note:  there are fewer choices for the product, so that’s why we start there first.</a:t>
            </a:r>
          </a:p>
        </p:txBody>
      </p:sp>
    </p:spTree>
    <p:extLst>
      <p:ext uri="{BB962C8B-B14F-4D97-AF65-F5344CB8AC3E}">
        <p14:creationId xmlns:p14="http://schemas.microsoft.com/office/powerpoint/2010/main" val="11099524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51331">
                                            <p:txEl>
                                              <p:pRg st="0" end="0"/>
                                            </p:txEl>
                                          </p:spTgt>
                                        </p:tgtEl>
                                        <p:attrNameLst>
                                          <p:attrName>style.visibility</p:attrName>
                                        </p:attrNameLst>
                                      </p:cBhvr>
                                      <p:to>
                                        <p:strVal val="visible"/>
                                      </p:to>
                                    </p:set>
                                    <p:animEffect transition="in" filter="wipe(left)">
                                      <p:cBhvr>
                                        <p:cTn id="7" dur="500"/>
                                        <p:tgtEl>
                                          <p:spTgt spid="1251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1331">
                                            <p:txEl>
                                              <p:pRg st="1" end="1"/>
                                            </p:txEl>
                                          </p:spTgt>
                                        </p:tgtEl>
                                        <p:attrNameLst>
                                          <p:attrName>style.visibility</p:attrName>
                                        </p:attrNameLst>
                                      </p:cBhvr>
                                      <p:to>
                                        <p:strVal val="visible"/>
                                      </p:to>
                                    </p:set>
                                    <p:animEffect transition="in" filter="wipe(left)">
                                      <p:cBhvr>
                                        <p:cTn id="12" dur="500"/>
                                        <p:tgtEl>
                                          <p:spTgt spid="1251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1331">
                                            <p:txEl>
                                              <p:pRg st="2" end="2"/>
                                            </p:txEl>
                                          </p:spTgt>
                                        </p:tgtEl>
                                        <p:attrNameLst>
                                          <p:attrName>style.visibility</p:attrName>
                                        </p:attrNameLst>
                                      </p:cBhvr>
                                      <p:to>
                                        <p:strVal val="visible"/>
                                      </p:to>
                                    </p:set>
                                    <p:animEffect transition="in" filter="wipe(left)">
                                      <p:cBhvr>
                                        <p:cTn id="17" dur="500"/>
                                        <p:tgtEl>
                                          <p:spTgt spid="12513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1331">
                                            <p:txEl>
                                              <p:pRg st="3" end="3"/>
                                            </p:txEl>
                                          </p:spTgt>
                                        </p:tgtEl>
                                        <p:attrNameLst>
                                          <p:attrName>style.visibility</p:attrName>
                                        </p:attrNameLst>
                                      </p:cBhvr>
                                      <p:to>
                                        <p:strVal val="visible"/>
                                      </p:to>
                                    </p:set>
                                    <p:animEffect transition="in" filter="wipe(left)">
                                      <p:cBhvr>
                                        <p:cTn id="22" dur="500"/>
                                        <p:tgtEl>
                                          <p:spTgt spid="12513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51331">
                                            <p:txEl>
                                              <p:pRg st="4" end="4"/>
                                            </p:txEl>
                                          </p:spTgt>
                                        </p:tgtEl>
                                        <p:attrNameLst>
                                          <p:attrName>style.visibility</p:attrName>
                                        </p:attrNameLst>
                                      </p:cBhvr>
                                      <p:to>
                                        <p:strVal val="visible"/>
                                      </p:to>
                                    </p:set>
                                    <p:animEffect transition="in" filter="wipe(left)">
                                      <p:cBhvr>
                                        <p:cTn id="27" dur="500"/>
                                        <p:tgtEl>
                                          <p:spTgt spid="12513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51331">
                                            <p:txEl>
                                              <p:pRg st="5" end="5"/>
                                            </p:txEl>
                                          </p:spTgt>
                                        </p:tgtEl>
                                        <p:attrNameLst>
                                          <p:attrName>style.visibility</p:attrName>
                                        </p:attrNameLst>
                                      </p:cBhvr>
                                      <p:to>
                                        <p:strVal val="visible"/>
                                      </p:to>
                                    </p:set>
                                    <p:animEffect transition="in" filter="wipe(left)">
                                      <p:cBhvr>
                                        <p:cTn id="32" dur="500"/>
                                        <p:tgtEl>
                                          <p:spTgt spid="12513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51331">
                                            <p:txEl>
                                              <p:pRg st="6" end="6"/>
                                            </p:txEl>
                                          </p:spTgt>
                                        </p:tgtEl>
                                        <p:attrNameLst>
                                          <p:attrName>style.visibility</p:attrName>
                                        </p:attrNameLst>
                                      </p:cBhvr>
                                      <p:to>
                                        <p:strVal val="visible"/>
                                      </p:to>
                                    </p:set>
                                    <p:animEffect transition="in" filter="wipe(left)">
                                      <p:cBhvr>
                                        <p:cTn id="37" dur="500"/>
                                        <p:tgtEl>
                                          <p:spTgt spid="12513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13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2357" name="Text Box 5"/>
          <p:cNvSpPr txBox="1">
            <a:spLocks noChangeArrowheads="1"/>
          </p:cNvSpPr>
          <p:nvPr/>
        </p:nvSpPr>
        <p:spPr bwMode="auto">
          <a:xfrm>
            <a:off x="2133600" y="175260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a:t>
            </a:r>
            <a:r>
              <a:rPr lang="en-US" altLang="x-none" sz="2800" i="1"/>
              <a:t>x</a:t>
            </a:r>
            <a:r>
              <a:rPr lang="en-US" altLang="x-none" sz="2800" baseline="30000"/>
              <a:t>2</a:t>
            </a:r>
            <a:r>
              <a:rPr lang="en-US" altLang="x-none" sz="2800"/>
              <a:t> + 13</a:t>
            </a:r>
            <a:r>
              <a:rPr lang="en-US" altLang="x-none" sz="2800" i="1"/>
              <a:t>x</a:t>
            </a:r>
            <a:r>
              <a:rPr lang="en-US" altLang="x-none" sz="2800"/>
              <a:t> + 30.</a:t>
            </a:r>
          </a:p>
        </p:txBody>
      </p:sp>
      <p:sp>
        <p:nvSpPr>
          <p:cNvPr id="1252358" name="Rectangle 6"/>
          <p:cNvSpPr>
            <a:spLocks noGrp="1" noChangeArrowheads="1"/>
          </p:cNvSpPr>
          <p:nvPr>
            <p:ph type="body" idx="1"/>
          </p:nvPr>
        </p:nvSpPr>
        <p:spPr>
          <a:xfrm>
            <a:off x="2117725" y="2178050"/>
            <a:ext cx="8229600" cy="2514600"/>
          </a:xfrm>
        </p:spPr>
        <p:txBody>
          <a:bodyPr/>
          <a:lstStyle/>
          <a:p>
            <a:pPr marL="0" indent="0">
              <a:buNone/>
            </a:pPr>
            <a:r>
              <a:rPr lang="en-US" altLang="x-none" sz="2800"/>
              <a:t>Since our two numbers must have a product of 30 and a sum of 13, the two numbers must both be positive.</a:t>
            </a:r>
          </a:p>
          <a:p>
            <a:pPr lvl="1" indent="-4763">
              <a:buSzTx/>
              <a:buNone/>
            </a:pPr>
            <a:r>
              <a:rPr lang="en-US" altLang="x-none"/>
              <a:t>	Positive factors of 30	Sum of Factors</a:t>
            </a:r>
          </a:p>
          <a:p>
            <a:pPr lvl="1" indent="-4763">
              <a:buSzTx/>
              <a:buNone/>
            </a:pPr>
            <a:r>
              <a:rPr lang="en-US" altLang="x-none"/>
              <a:t>			1, 30				31</a:t>
            </a:r>
          </a:p>
          <a:p>
            <a:pPr lvl="1" indent="-4763">
              <a:buSzTx/>
              <a:buNone/>
            </a:pPr>
            <a:r>
              <a:rPr lang="en-US" altLang="x-none"/>
              <a:t>			2, 15				17</a:t>
            </a:r>
          </a:p>
        </p:txBody>
      </p:sp>
      <p:grpSp>
        <p:nvGrpSpPr>
          <p:cNvPr id="1252359" name="Group 7"/>
          <p:cNvGrpSpPr>
            <a:grpSpLocks/>
          </p:cNvGrpSpPr>
          <p:nvPr/>
        </p:nvGrpSpPr>
        <p:grpSpPr bwMode="auto">
          <a:xfrm>
            <a:off x="2133600" y="4632325"/>
            <a:ext cx="7924800" cy="476250"/>
            <a:chOff x="384" y="2736"/>
            <a:chExt cx="4992" cy="300"/>
          </a:xfrm>
        </p:grpSpPr>
        <p:sp>
          <p:nvSpPr>
            <p:cNvPr id="1252360" name="Rectangle 8"/>
            <p:cNvSpPr>
              <a:spLocks noChangeArrowheads="1"/>
            </p:cNvSpPr>
            <p:nvPr/>
          </p:nvSpPr>
          <p:spPr bwMode="auto">
            <a:xfrm>
              <a:off x="3840" y="2736"/>
              <a:ext cx="336"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52361" name="Rectangle 9"/>
            <p:cNvSpPr>
              <a:spLocks noChangeArrowheads="1"/>
            </p:cNvSpPr>
            <p:nvPr/>
          </p:nvSpPr>
          <p:spPr bwMode="auto">
            <a:xfrm>
              <a:off x="1488" y="2736"/>
              <a:ext cx="624"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52362" name="Text Box 10"/>
            <p:cNvSpPr txBox="1">
              <a:spLocks noChangeArrowheads="1"/>
            </p:cNvSpPr>
            <p:nvPr/>
          </p:nvSpPr>
          <p:spPr bwMode="auto">
            <a:xfrm>
              <a:off x="384" y="2736"/>
              <a:ext cx="4992"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lnSpc>
                  <a:spcPct val="90000"/>
                </a:lnSpc>
                <a:spcBef>
                  <a:spcPct val="20000"/>
                </a:spcBef>
                <a:buClr>
                  <a:schemeClr val="tx2"/>
                </a:buClr>
                <a:buFont typeface="Wingdings" charset="2"/>
                <a:buNone/>
              </a:pPr>
              <a:r>
                <a:rPr lang="en-US" altLang="x-none" sz="2800"/>
                <a:t>		3, 10				13</a:t>
              </a:r>
            </a:p>
          </p:txBody>
        </p:sp>
      </p:grpSp>
      <p:sp>
        <p:nvSpPr>
          <p:cNvPr id="1252363" name="Text Box 11"/>
          <p:cNvSpPr txBox="1">
            <a:spLocks noChangeArrowheads="1"/>
          </p:cNvSpPr>
          <p:nvPr/>
        </p:nvSpPr>
        <p:spPr bwMode="auto">
          <a:xfrm>
            <a:off x="2057400" y="5181601"/>
            <a:ext cx="80772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lnSpc>
                <a:spcPct val="90000"/>
              </a:lnSpc>
              <a:spcBef>
                <a:spcPct val="20000"/>
              </a:spcBef>
              <a:buClr>
                <a:schemeClr val="tx2"/>
              </a:buClr>
              <a:buFont typeface="Wingdings" charset="2"/>
              <a:buNone/>
            </a:pPr>
            <a:r>
              <a:rPr lang="en-US" altLang="x-none" sz="2800"/>
              <a:t>Note, there are other factors, but once we find a pair that works, we do not have to continue searching.</a:t>
            </a:r>
          </a:p>
          <a:p>
            <a:pPr>
              <a:lnSpc>
                <a:spcPct val="90000"/>
              </a:lnSpc>
              <a:spcBef>
                <a:spcPct val="20000"/>
              </a:spcBef>
              <a:buSzPct val="85000"/>
            </a:pPr>
            <a:r>
              <a:rPr lang="en-US" altLang="x-none" sz="2800"/>
              <a:t>So </a:t>
            </a:r>
            <a:r>
              <a:rPr lang="en-US" altLang="x-none" sz="2800" i="1"/>
              <a:t>x</a:t>
            </a:r>
            <a:r>
              <a:rPr lang="en-US" altLang="x-none" sz="2800" baseline="30000"/>
              <a:t>2</a:t>
            </a:r>
            <a:r>
              <a:rPr lang="en-US" altLang="x-none" sz="2800"/>
              <a:t> + 13</a:t>
            </a:r>
            <a:r>
              <a:rPr lang="en-US" altLang="x-none" sz="2800" i="1"/>
              <a:t>x</a:t>
            </a:r>
            <a:r>
              <a:rPr lang="en-US" altLang="x-none" sz="2800"/>
              <a:t> + 30 = (</a:t>
            </a:r>
            <a:r>
              <a:rPr lang="en-US" altLang="x-none" sz="2800" i="1"/>
              <a:t>x</a:t>
            </a:r>
            <a:r>
              <a:rPr lang="en-US" altLang="x-none" sz="2800"/>
              <a:t> + 3)(</a:t>
            </a:r>
            <a:r>
              <a:rPr lang="en-US" altLang="x-none" sz="2800" i="1"/>
              <a:t>x</a:t>
            </a:r>
            <a:r>
              <a:rPr lang="en-US" altLang="x-none" sz="2800"/>
              <a:t> + 10).</a:t>
            </a:r>
            <a:endParaRPr lang="en-US" altLang="x-none"/>
          </a:p>
        </p:txBody>
      </p:sp>
      <p:sp>
        <p:nvSpPr>
          <p:cNvPr id="1252364" name="Rectangle 12"/>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52365" name="Text Box 13"/>
          <p:cNvSpPr txBox="1">
            <a:spLocks noChangeArrowheads="1"/>
          </p:cNvSpPr>
          <p:nvPr/>
        </p:nvSpPr>
        <p:spPr bwMode="auto">
          <a:xfrm>
            <a:off x="1828800" y="12192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19274995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2357">
                                            <p:txEl>
                                              <p:pRg st="0" end="0"/>
                                            </p:txEl>
                                          </p:spTgt>
                                        </p:tgtEl>
                                        <p:attrNameLst>
                                          <p:attrName>style.visibility</p:attrName>
                                        </p:attrNameLst>
                                      </p:cBhvr>
                                      <p:to>
                                        <p:strVal val="visible"/>
                                      </p:to>
                                    </p:set>
                                    <p:animEffect transition="in" filter="wipe(left)">
                                      <p:cBhvr>
                                        <p:cTn id="7" dur="500"/>
                                        <p:tgtEl>
                                          <p:spTgt spid="12523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2358">
                                            <p:txEl>
                                              <p:pRg st="0" end="0"/>
                                            </p:txEl>
                                          </p:spTgt>
                                        </p:tgtEl>
                                        <p:attrNameLst>
                                          <p:attrName>style.visibility</p:attrName>
                                        </p:attrNameLst>
                                      </p:cBhvr>
                                      <p:to>
                                        <p:strVal val="visible"/>
                                      </p:to>
                                    </p:set>
                                    <p:animEffect transition="in" filter="wipe(left)">
                                      <p:cBhvr>
                                        <p:cTn id="12" dur="500"/>
                                        <p:tgtEl>
                                          <p:spTgt spid="12523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2358">
                                            <p:txEl>
                                              <p:pRg st="1" end="1"/>
                                            </p:txEl>
                                          </p:spTgt>
                                        </p:tgtEl>
                                        <p:attrNameLst>
                                          <p:attrName>style.visibility</p:attrName>
                                        </p:attrNameLst>
                                      </p:cBhvr>
                                      <p:to>
                                        <p:strVal val="visible"/>
                                      </p:to>
                                    </p:set>
                                    <p:animEffect transition="in" filter="wipe(left)">
                                      <p:cBhvr>
                                        <p:cTn id="17" dur="500"/>
                                        <p:tgtEl>
                                          <p:spTgt spid="125235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2358">
                                            <p:txEl>
                                              <p:pRg st="2" end="2"/>
                                            </p:txEl>
                                          </p:spTgt>
                                        </p:tgtEl>
                                        <p:attrNameLst>
                                          <p:attrName>style.visibility</p:attrName>
                                        </p:attrNameLst>
                                      </p:cBhvr>
                                      <p:to>
                                        <p:strVal val="visible"/>
                                      </p:to>
                                    </p:set>
                                    <p:animEffect transition="in" filter="wipe(left)">
                                      <p:cBhvr>
                                        <p:cTn id="22" dur="500"/>
                                        <p:tgtEl>
                                          <p:spTgt spid="125235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52358">
                                            <p:txEl>
                                              <p:pRg st="3" end="3"/>
                                            </p:txEl>
                                          </p:spTgt>
                                        </p:tgtEl>
                                        <p:attrNameLst>
                                          <p:attrName>style.visibility</p:attrName>
                                        </p:attrNameLst>
                                      </p:cBhvr>
                                      <p:to>
                                        <p:strVal val="visible"/>
                                      </p:to>
                                    </p:set>
                                    <p:animEffect transition="in" filter="wipe(left)">
                                      <p:cBhvr>
                                        <p:cTn id="27" dur="500"/>
                                        <p:tgtEl>
                                          <p:spTgt spid="125235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252359"/>
                                        </p:tgtEl>
                                        <p:attrNameLst>
                                          <p:attrName>style.visibility</p:attrName>
                                        </p:attrNameLst>
                                      </p:cBhvr>
                                      <p:to>
                                        <p:strVal val="visible"/>
                                      </p:to>
                                    </p:set>
                                    <p:animEffect transition="in" filter="wipe(left)">
                                      <p:cBhvr>
                                        <p:cTn id="32" dur="500"/>
                                        <p:tgtEl>
                                          <p:spTgt spid="125235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52363">
                                            <p:txEl>
                                              <p:pRg st="0" end="0"/>
                                            </p:txEl>
                                          </p:spTgt>
                                        </p:tgtEl>
                                        <p:attrNameLst>
                                          <p:attrName>style.visibility</p:attrName>
                                        </p:attrNameLst>
                                      </p:cBhvr>
                                      <p:to>
                                        <p:strVal val="visible"/>
                                      </p:to>
                                    </p:set>
                                    <p:animEffect transition="in" filter="wipe(left)">
                                      <p:cBhvr>
                                        <p:cTn id="37" dur="500"/>
                                        <p:tgtEl>
                                          <p:spTgt spid="125236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52363">
                                            <p:txEl>
                                              <p:pRg st="1" end="1"/>
                                            </p:txEl>
                                          </p:spTgt>
                                        </p:tgtEl>
                                        <p:attrNameLst>
                                          <p:attrName>style.visibility</p:attrName>
                                        </p:attrNameLst>
                                      </p:cBhvr>
                                      <p:to>
                                        <p:strVal val="visible"/>
                                      </p:to>
                                    </p:set>
                                    <p:animEffect transition="in" filter="wipe(left)">
                                      <p:cBhvr>
                                        <p:cTn id="42" dur="500"/>
                                        <p:tgtEl>
                                          <p:spTgt spid="1252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2357" grpId="0" build="p" autoUpdateAnimBg="0"/>
      <p:bldP spid="1252358" grpId="0" build="p" bldLvl="2" autoUpdateAnimBg="0"/>
      <p:bldP spid="12523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9602" name="Text Box 2" descr="Blue tissue paper"/>
          <p:cNvSpPr txBox="1">
            <a:spLocks noChangeArrowheads="1"/>
          </p:cNvSpPr>
          <p:nvPr/>
        </p:nvSpPr>
        <p:spPr bwMode="auto">
          <a:xfrm>
            <a:off x="2273300" y="1419225"/>
            <a:ext cx="7772400" cy="457356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808038" indent="-808038">
              <a:spcBef>
                <a:spcPct val="0"/>
              </a:spcBef>
              <a:defRPr sz="2400">
                <a:solidFill>
                  <a:schemeClr val="tx1"/>
                </a:solidFill>
                <a:latin typeface="Arial Narrow" charset="0"/>
              </a:defRPr>
            </a:lvl1pPr>
            <a:lvl2pPr marL="968375">
              <a:spcBef>
                <a:spcPct val="0"/>
              </a:spcBef>
              <a:defRPr sz="2400">
                <a:solidFill>
                  <a:schemeClr val="tx1"/>
                </a:solidFill>
                <a:latin typeface="Arial Narrow" charset="0"/>
              </a:defRPr>
            </a:lvl2pPr>
            <a:lvl3pPr marL="1082675">
              <a:spcBef>
                <a:spcPct val="0"/>
              </a:spcBef>
              <a:defRPr sz="2400">
                <a:solidFill>
                  <a:schemeClr val="tx1"/>
                </a:solidFill>
                <a:latin typeface="Arial Narrow" charset="0"/>
              </a:defRPr>
            </a:lvl3pPr>
            <a:lvl4pPr>
              <a:spcBef>
                <a:spcPct val="0"/>
              </a:spcBef>
              <a:defRPr sz="2400">
                <a:solidFill>
                  <a:schemeClr val="tx1"/>
                </a:solidFill>
                <a:latin typeface="Arial Narrow" charset="0"/>
              </a:defRPr>
            </a:lvl4pPr>
            <a:lvl5pPr>
              <a:spcBef>
                <a:spcPct val="0"/>
              </a:spcBef>
              <a:defRPr sz="2400">
                <a:solidFill>
                  <a:schemeClr val="tx1"/>
                </a:solidFill>
                <a:latin typeface="Arial Narrow" charset="0"/>
              </a:defRPr>
            </a:lvl5pPr>
            <a:lvl6pPr fontAlgn="base">
              <a:spcBef>
                <a:spcPct val="0"/>
              </a:spcBef>
              <a:spcAft>
                <a:spcPct val="0"/>
              </a:spcAft>
              <a:defRPr sz="2400">
                <a:solidFill>
                  <a:schemeClr val="tx1"/>
                </a:solidFill>
                <a:latin typeface="Arial Narrow" charset="0"/>
              </a:defRPr>
            </a:lvl6pPr>
            <a:lvl7pPr fontAlgn="base">
              <a:spcBef>
                <a:spcPct val="0"/>
              </a:spcBef>
              <a:spcAft>
                <a:spcPct val="0"/>
              </a:spcAft>
              <a:defRPr sz="2400">
                <a:solidFill>
                  <a:schemeClr val="tx1"/>
                </a:solidFill>
                <a:latin typeface="Arial Narrow" charset="0"/>
              </a:defRPr>
            </a:lvl7pPr>
            <a:lvl8pPr fontAlgn="base">
              <a:spcBef>
                <a:spcPct val="0"/>
              </a:spcBef>
              <a:spcAft>
                <a:spcPct val="0"/>
              </a:spcAft>
              <a:defRPr sz="2400">
                <a:solidFill>
                  <a:schemeClr val="tx1"/>
                </a:solidFill>
                <a:latin typeface="Arial Narrow" charset="0"/>
              </a:defRPr>
            </a:lvl8pPr>
            <a:lvl9pPr fontAlgn="base">
              <a:spcBef>
                <a:spcPct val="0"/>
              </a:spcBef>
              <a:spcAft>
                <a:spcPct val="0"/>
              </a:spcAft>
              <a:defRPr sz="2400">
                <a:solidFill>
                  <a:schemeClr val="tx1"/>
                </a:solidFill>
                <a:latin typeface="Arial Narrow" charset="0"/>
              </a:defRPr>
            </a:lvl9pPr>
          </a:lstStyle>
          <a:p>
            <a:pPr>
              <a:lnSpc>
                <a:spcPct val="95000"/>
              </a:lnSpc>
              <a:spcBef>
                <a:spcPct val="40000"/>
              </a:spcBef>
              <a:buSzPct val="50000"/>
              <a:buFont typeface="Wingdings" charset="2"/>
              <a:buNone/>
            </a:pPr>
            <a:r>
              <a:rPr lang="en-US" altLang="x-none" sz="2800" dirty="0">
                <a:solidFill>
                  <a:schemeClr val="folHlink"/>
                </a:solidFill>
                <a:latin typeface="Times New Roman" charset="0"/>
                <a:hlinkClick r:id="rId4" action="ppaction://hlinksldjump"/>
              </a:rPr>
              <a:t>1. The Greatest Common Factor</a:t>
            </a:r>
            <a:endParaRPr lang="en-US" altLang="x-none" sz="2800" dirty="0">
              <a:solidFill>
                <a:schemeClr val="folHlink"/>
              </a:solidFill>
              <a:latin typeface="Times New Roman" charset="0"/>
            </a:endParaRPr>
          </a:p>
          <a:p>
            <a:pPr>
              <a:lnSpc>
                <a:spcPct val="95000"/>
              </a:lnSpc>
              <a:spcBef>
                <a:spcPct val="40000"/>
              </a:spcBef>
              <a:buSzPct val="50000"/>
            </a:pPr>
            <a:r>
              <a:rPr lang="en-US" altLang="x-none" sz="2800" dirty="0">
                <a:solidFill>
                  <a:schemeClr val="folHlink"/>
                </a:solidFill>
                <a:latin typeface="Times New Roman" charset="0"/>
                <a:hlinkClick r:id="rId5" action="ppaction://hlinksldjump"/>
              </a:rPr>
              <a:t>2. Factoring Trinomials by Grouping</a:t>
            </a:r>
            <a:endParaRPr lang="en-US" altLang="x-none" sz="2800" dirty="0">
              <a:solidFill>
                <a:schemeClr val="folHlink"/>
              </a:solidFill>
              <a:latin typeface="Times New Roman" charset="0"/>
              <a:hlinkClick r:id="rId6" action="ppaction://hlinksldjump"/>
            </a:endParaRPr>
          </a:p>
          <a:p>
            <a:pPr>
              <a:lnSpc>
                <a:spcPct val="95000"/>
              </a:lnSpc>
              <a:spcBef>
                <a:spcPct val="40000"/>
              </a:spcBef>
              <a:buSzPct val="50000"/>
              <a:buFont typeface="Wingdings" charset="2"/>
              <a:buNone/>
            </a:pPr>
            <a:r>
              <a:rPr lang="en-US" altLang="x-none" sz="2800" dirty="0">
                <a:solidFill>
                  <a:schemeClr val="folHlink"/>
                </a:solidFill>
                <a:latin typeface="Times New Roman" charset="0"/>
                <a:hlinkClick r:id="rId6" action="ppaction://hlinksldjump"/>
              </a:rPr>
              <a:t>3. Factoring Trinomials </a:t>
            </a:r>
            <a:endParaRPr lang="en-US" altLang="x-none" sz="2800" dirty="0">
              <a:solidFill>
                <a:schemeClr val="folHlink"/>
              </a:solidFill>
              <a:latin typeface="Times New Roman" charset="0"/>
            </a:endParaRPr>
          </a:p>
          <a:p>
            <a:pPr>
              <a:lnSpc>
                <a:spcPct val="95000"/>
              </a:lnSpc>
              <a:spcBef>
                <a:spcPct val="40000"/>
              </a:spcBef>
              <a:buSzPct val="50000"/>
              <a:buFont typeface="Wingdings" charset="2"/>
              <a:buNone/>
            </a:pPr>
            <a:r>
              <a:rPr lang="en-US" altLang="x-none" sz="2800" dirty="0">
                <a:solidFill>
                  <a:schemeClr val="folHlink"/>
                </a:solidFill>
                <a:latin typeface="Times New Roman" charset="0"/>
                <a:hlinkClick r:id="rId7" action="ppaction://hlinksldjump"/>
              </a:rPr>
              <a:t>4. Factoring Perfect Square Trinomials </a:t>
            </a:r>
          </a:p>
          <a:p>
            <a:pPr>
              <a:lnSpc>
                <a:spcPct val="95000"/>
              </a:lnSpc>
              <a:spcBef>
                <a:spcPct val="40000"/>
              </a:spcBef>
              <a:buSzPct val="50000"/>
              <a:buFont typeface="Wingdings" charset="2"/>
              <a:buNone/>
            </a:pPr>
            <a:r>
              <a:rPr lang="en-US" altLang="x-none" sz="2800" dirty="0">
                <a:solidFill>
                  <a:schemeClr val="folHlink"/>
                </a:solidFill>
                <a:latin typeface="Times New Roman" charset="0"/>
                <a:hlinkClick r:id="rId7" action="ppaction://hlinksldjump"/>
              </a:rPr>
              <a:t>5. Factoring Difference of Squares</a:t>
            </a:r>
            <a:endParaRPr lang="en-US" altLang="x-none" sz="2800" dirty="0">
              <a:solidFill>
                <a:schemeClr val="folHlink"/>
              </a:solidFill>
              <a:latin typeface="Times New Roman" charset="0"/>
            </a:endParaRPr>
          </a:p>
          <a:p>
            <a:pPr>
              <a:lnSpc>
                <a:spcPct val="95000"/>
              </a:lnSpc>
              <a:spcBef>
                <a:spcPct val="40000"/>
              </a:spcBef>
              <a:buSzPct val="50000"/>
              <a:buFont typeface="Wingdings" charset="2"/>
              <a:buNone/>
            </a:pPr>
            <a:r>
              <a:rPr lang="en-US" altLang="x-none" sz="2800" dirty="0">
                <a:solidFill>
                  <a:schemeClr val="folHlink"/>
                </a:solidFill>
                <a:latin typeface="Times New Roman" charset="0"/>
                <a:hlinkClick r:id="rId7" action="ppaction://hlinksldjump"/>
              </a:rPr>
              <a:t>6. Factoring Sums or Differences of Cubes</a:t>
            </a:r>
            <a:endParaRPr lang="en-US" altLang="x-none" sz="2800" dirty="0">
              <a:solidFill>
                <a:schemeClr val="folHlink"/>
              </a:solidFill>
              <a:latin typeface="Times New Roman" charset="0"/>
            </a:endParaRPr>
          </a:p>
          <a:p>
            <a:pPr>
              <a:lnSpc>
                <a:spcPct val="95000"/>
              </a:lnSpc>
              <a:spcBef>
                <a:spcPct val="40000"/>
              </a:spcBef>
              <a:buSzPct val="50000"/>
            </a:pPr>
            <a:r>
              <a:rPr lang="en-US" altLang="x-none" sz="2800" dirty="0">
                <a:solidFill>
                  <a:schemeClr val="folHlink"/>
                </a:solidFill>
                <a:latin typeface="Times New Roman" charset="0"/>
                <a:hlinkClick r:id="rId7" action="ppaction://hlinksldjump"/>
              </a:rPr>
              <a:t>7. Factoring by Substitution </a:t>
            </a:r>
            <a:endParaRPr lang="en-US" altLang="x-none" sz="2800" dirty="0">
              <a:solidFill>
                <a:schemeClr val="folHlink"/>
              </a:solidFill>
              <a:latin typeface="Times New Roman" charset="0"/>
            </a:endParaRPr>
          </a:p>
          <a:p>
            <a:pPr>
              <a:lnSpc>
                <a:spcPct val="95000"/>
              </a:lnSpc>
              <a:spcBef>
                <a:spcPct val="40000"/>
              </a:spcBef>
              <a:buSzPct val="50000"/>
              <a:buFont typeface="Wingdings" charset="2"/>
              <a:buNone/>
            </a:pPr>
            <a:endParaRPr lang="en-US" altLang="x-none" sz="2800" dirty="0">
              <a:solidFill>
                <a:schemeClr val="folHlink"/>
              </a:solidFill>
              <a:latin typeface="Times New Roman" charset="0"/>
            </a:endParaRPr>
          </a:p>
        </p:txBody>
      </p:sp>
      <p:sp>
        <p:nvSpPr>
          <p:cNvPr id="1049605" name="Rectangle 5"/>
          <p:cNvSpPr>
            <a:spLocks noGrp="1" noChangeArrowheads="1"/>
          </p:cNvSpPr>
          <p:nvPr>
            <p:ph type="title"/>
          </p:nvPr>
        </p:nvSpPr>
        <p:spPr/>
        <p:txBody>
          <a:bodyPr/>
          <a:lstStyle/>
          <a:p>
            <a:r>
              <a:rPr lang="en-US" altLang="x-none"/>
              <a:t>Chapter Sections</a:t>
            </a:r>
          </a:p>
        </p:txBody>
      </p:sp>
    </p:spTree>
    <p:extLst>
      <p:ext uri="{BB962C8B-B14F-4D97-AF65-F5344CB8AC3E}">
        <p14:creationId xmlns:p14="http://schemas.microsoft.com/office/powerpoint/2010/main" val="179686197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3381" name="Text Box 5"/>
          <p:cNvSpPr txBox="1">
            <a:spLocks noChangeArrowheads="1"/>
          </p:cNvSpPr>
          <p:nvPr/>
        </p:nvSpPr>
        <p:spPr bwMode="auto">
          <a:xfrm>
            <a:off x="2133600" y="1962151"/>
            <a:ext cx="800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a:t>
            </a:r>
            <a:r>
              <a:rPr lang="en-US" altLang="x-none" sz="2800" i="1"/>
              <a:t>x</a:t>
            </a:r>
            <a:r>
              <a:rPr lang="en-US" altLang="x-none" sz="2800" baseline="30000"/>
              <a:t>2</a:t>
            </a:r>
            <a:r>
              <a:rPr lang="en-US" altLang="x-none" sz="2800"/>
              <a:t> – 11</a:t>
            </a:r>
            <a:r>
              <a:rPr lang="en-US" altLang="x-none" sz="2800" i="1"/>
              <a:t>x</a:t>
            </a:r>
            <a:r>
              <a:rPr lang="en-US" altLang="x-none" sz="2800"/>
              <a:t> + 24.</a:t>
            </a:r>
          </a:p>
        </p:txBody>
      </p:sp>
      <p:sp>
        <p:nvSpPr>
          <p:cNvPr id="1253382" name="Rectangle 6"/>
          <p:cNvSpPr>
            <a:spLocks noGrp="1" noChangeArrowheads="1"/>
          </p:cNvSpPr>
          <p:nvPr>
            <p:ph type="body" idx="1"/>
          </p:nvPr>
        </p:nvSpPr>
        <p:spPr>
          <a:xfrm>
            <a:off x="2133600" y="2419350"/>
            <a:ext cx="8229600" cy="2514600"/>
          </a:xfrm>
        </p:spPr>
        <p:txBody>
          <a:bodyPr/>
          <a:lstStyle/>
          <a:p>
            <a:pPr marL="0" indent="0">
              <a:buNone/>
            </a:pPr>
            <a:r>
              <a:rPr lang="en-US" altLang="x-none" sz="2800"/>
              <a:t>Since our two numbers must have a product of 24 and a sum of -11, the two numbers must both be negative.</a:t>
            </a:r>
          </a:p>
          <a:p>
            <a:pPr lvl="1">
              <a:buSzTx/>
              <a:buFont typeface="Wingdings" charset="2"/>
              <a:buNone/>
            </a:pPr>
            <a:r>
              <a:rPr lang="en-US" altLang="x-none"/>
              <a:t>	Negative factors of 24	Sum of Factors</a:t>
            </a:r>
          </a:p>
          <a:p>
            <a:pPr lvl="1">
              <a:buSzTx/>
              <a:buFont typeface="Wingdings" charset="2"/>
              <a:buNone/>
            </a:pPr>
            <a:r>
              <a:rPr lang="en-US" altLang="x-none"/>
              <a:t>			 </a:t>
            </a:r>
            <a:r>
              <a:rPr lang="en-US" altLang="x-none" sz="2400"/>
              <a:t>– </a:t>
            </a:r>
            <a:r>
              <a:rPr lang="en-US" altLang="x-none"/>
              <a:t>1, </a:t>
            </a:r>
            <a:r>
              <a:rPr lang="en-US" altLang="x-none" sz="2400"/>
              <a:t>– </a:t>
            </a:r>
            <a:r>
              <a:rPr lang="en-US" altLang="x-none"/>
              <a:t>24			 </a:t>
            </a:r>
            <a:r>
              <a:rPr lang="en-US" altLang="x-none" sz="2400"/>
              <a:t>– </a:t>
            </a:r>
            <a:r>
              <a:rPr lang="en-US" altLang="x-none"/>
              <a:t>25</a:t>
            </a:r>
          </a:p>
          <a:p>
            <a:pPr lvl="1">
              <a:buSzTx/>
              <a:buFont typeface="Wingdings" charset="2"/>
              <a:buNone/>
            </a:pPr>
            <a:r>
              <a:rPr lang="en-US" altLang="x-none"/>
              <a:t>			 </a:t>
            </a:r>
            <a:r>
              <a:rPr lang="en-US" altLang="x-none" sz="2400"/>
              <a:t>– </a:t>
            </a:r>
            <a:r>
              <a:rPr lang="en-US" altLang="x-none"/>
              <a:t>2, </a:t>
            </a:r>
            <a:r>
              <a:rPr lang="en-US" altLang="x-none" sz="2400"/>
              <a:t>– </a:t>
            </a:r>
            <a:r>
              <a:rPr lang="en-US" altLang="x-none"/>
              <a:t>12			 </a:t>
            </a:r>
            <a:r>
              <a:rPr lang="en-US" altLang="x-none" sz="2400"/>
              <a:t>– </a:t>
            </a:r>
            <a:r>
              <a:rPr lang="en-US" altLang="x-none"/>
              <a:t>14</a:t>
            </a:r>
          </a:p>
        </p:txBody>
      </p:sp>
      <p:grpSp>
        <p:nvGrpSpPr>
          <p:cNvPr id="1253392" name="Group 16"/>
          <p:cNvGrpSpPr>
            <a:grpSpLocks/>
          </p:cNvGrpSpPr>
          <p:nvPr/>
        </p:nvGrpSpPr>
        <p:grpSpPr bwMode="auto">
          <a:xfrm>
            <a:off x="2133600" y="4933950"/>
            <a:ext cx="7924800" cy="476250"/>
            <a:chOff x="384" y="3108"/>
            <a:chExt cx="4992" cy="300"/>
          </a:xfrm>
        </p:grpSpPr>
        <p:sp>
          <p:nvSpPr>
            <p:cNvPr id="1253384" name="Rectangle 8"/>
            <p:cNvSpPr>
              <a:spLocks noChangeArrowheads="1"/>
            </p:cNvSpPr>
            <p:nvPr/>
          </p:nvSpPr>
          <p:spPr bwMode="auto">
            <a:xfrm>
              <a:off x="3840" y="3108"/>
              <a:ext cx="480"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53385" name="Rectangle 9"/>
            <p:cNvSpPr>
              <a:spLocks noChangeArrowheads="1"/>
            </p:cNvSpPr>
            <p:nvPr/>
          </p:nvSpPr>
          <p:spPr bwMode="auto">
            <a:xfrm>
              <a:off x="1588" y="3108"/>
              <a:ext cx="764"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53386" name="Text Box 10"/>
            <p:cNvSpPr txBox="1">
              <a:spLocks noChangeArrowheads="1"/>
            </p:cNvSpPr>
            <p:nvPr/>
          </p:nvSpPr>
          <p:spPr bwMode="auto">
            <a:xfrm>
              <a:off x="384" y="3108"/>
              <a:ext cx="4992"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lnSpc>
                  <a:spcPct val="90000"/>
                </a:lnSpc>
                <a:spcBef>
                  <a:spcPct val="20000"/>
                </a:spcBef>
                <a:buClr>
                  <a:schemeClr val="tx2"/>
                </a:buClr>
                <a:buFont typeface="Wingdings" charset="2"/>
                <a:buNone/>
              </a:pPr>
              <a:r>
                <a:rPr lang="en-US" altLang="x-none" sz="2800"/>
                <a:t>		 </a:t>
              </a:r>
              <a:r>
                <a:rPr lang="en-US" altLang="x-none"/>
                <a:t>– </a:t>
              </a:r>
              <a:r>
                <a:rPr lang="en-US" altLang="x-none" sz="2800"/>
                <a:t>3, </a:t>
              </a:r>
              <a:r>
                <a:rPr lang="en-US" altLang="x-none"/>
                <a:t>– </a:t>
              </a:r>
              <a:r>
                <a:rPr lang="en-US" altLang="x-none" sz="2800"/>
                <a:t>8			 </a:t>
              </a:r>
              <a:r>
                <a:rPr lang="en-US" altLang="x-none"/>
                <a:t>– </a:t>
              </a:r>
              <a:r>
                <a:rPr lang="en-US" altLang="x-none" sz="2800"/>
                <a:t>11</a:t>
              </a:r>
            </a:p>
          </p:txBody>
        </p:sp>
      </p:grpSp>
      <p:sp>
        <p:nvSpPr>
          <p:cNvPr id="1253387" name="Text Box 11"/>
          <p:cNvSpPr txBox="1">
            <a:spLocks noChangeArrowheads="1"/>
          </p:cNvSpPr>
          <p:nvPr/>
        </p:nvSpPr>
        <p:spPr bwMode="auto">
          <a:xfrm>
            <a:off x="2057400" y="5753100"/>
            <a:ext cx="807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spcBef>
                <a:spcPct val="20000"/>
              </a:spcBef>
              <a:buSzPct val="85000"/>
            </a:pPr>
            <a:r>
              <a:rPr lang="en-US" altLang="x-none" sz="2800"/>
              <a:t>So </a:t>
            </a:r>
            <a:r>
              <a:rPr lang="en-US" altLang="x-none" sz="2800" i="1"/>
              <a:t>x</a:t>
            </a:r>
            <a:r>
              <a:rPr lang="en-US" altLang="x-none" sz="2800" baseline="30000"/>
              <a:t>2</a:t>
            </a:r>
            <a:r>
              <a:rPr lang="en-US" altLang="x-none" sz="2800"/>
              <a:t> – 11</a:t>
            </a:r>
            <a:r>
              <a:rPr lang="en-US" altLang="x-none" sz="2800" i="1"/>
              <a:t>x</a:t>
            </a:r>
            <a:r>
              <a:rPr lang="en-US" altLang="x-none" sz="2800"/>
              <a:t> + 24 = (</a:t>
            </a:r>
            <a:r>
              <a:rPr lang="en-US" altLang="x-none" sz="2800" i="1"/>
              <a:t>x</a:t>
            </a:r>
            <a:r>
              <a:rPr lang="en-US" altLang="x-none" sz="2800"/>
              <a:t> – 3)(</a:t>
            </a:r>
            <a:r>
              <a:rPr lang="en-US" altLang="x-none" sz="2800" i="1"/>
              <a:t>x</a:t>
            </a:r>
            <a:r>
              <a:rPr lang="en-US" altLang="x-none" sz="2800"/>
              <a:t> – 8).</a:t>
            </a:r>
          </a:p>
        </p:txBody>
      </p:sp>
      <p:sp>
        <p:nvSpPr>
          <p:cNvPr id="1253390" name="Rectangle 14"/>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53391" name="Text Box 15"/>
          <p:cNvSpPr txBox="1">
            <a:spLocks noChangeArrowheads="1"/>
          </p:cNvSpPr>
          <p:nvPr/>
        </p:nvSpPr>
        <p:spPr bwMode="auto">
          <a:xfrm>
            <a:off x="1828800"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6941890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3381">
                                            <p:txEl>
                                              <p:pRg st="0" end="0"/>
                                            </p:txEl>
                                          </p:spTgt>
                                        </p:tgtEl>
                                        <p:attrNameLst>
                                          <p:attrName>style.visibility</p:attrName>
                                        </p:attrNameLst>
                                      </p:cBhvr>
                                      <p:to>
                                        <p:strVal val="visible"/>
                                      </p:to>
                                    </p:set>
                                    <p:animEffect transition="in" filter="wipe(left)">
                                      <p:cBhvr>
                                        <p:cTn id="7" dur="500"/>
                                        <p:tgtEl>
                                          <p:spTgt spid="12533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3382">
                                            <p:txEl>
                                              <p:pRg st="0" end="0"/>
                                            </p:txEl>
                                          </p:spTgt>
                                        </p:tgtEl>
                                        <p:attrNameLst>
                                          <p:attrName>style.visibility</p:attrName>
                                        </p:attrNameLst>
                                      </p:cBhvr>
                                      <p:to>
                                        <p:strVal val="visible"/>
                                      </p:to>
                                    </p:set>
                                    <p:animEffect transition="in" filter="wipe(left)">
                                      <p:cBhvr>
                                        <p:cTn id="12" dur="500"/>
                                        <p:tgtEl>
                                          <p:spTgt spid="125338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3382">
                                            <p:txEl>
                                              <p:pRg st="1" end="1"/>
                                            </p:txEl>
                                          </p:spTgt>
                                        </p:tgtEl>
                                        <p:attrNameLst>
                                          <p:attrName>style.visibility</p:attrName>
                                        </p:attrNameLst>
                                      </p:cBhvr>
                                      <p:to>
                                        <p:strVal val="visible"/>
                                      </p:to>
                                    </p:set>
                                    <p:animEffect transition="in" filter="wipe(left)">
                                      <p:cBhvr>
                                        <p:cTn id="17" dur="500"/>
                                        <p:tgtEl>
                                          <p:spTgt spid="125338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3382">
                                            <p:txEl>
                                              <p:pRg st="2" end="2"/>
                                            </p:txEl>
                                          </p:spTgt>
                                        </p:tgtEl>
                                        <p:attrNameLst>
                                          <p:attrName>style.visibility</p:attrName>
                                        </p:attrNameLst>
                                      </p:cBhvr>
                                      <p:to>
                                        <p:strVal val="visible"/>
                                      </p:to>
                                    </p:set>
                                    <p:animEffect transition="in" filter="wipe(left)">
                                      <p:cBhvr>
                                        <p:cTn id="22" dur="500"/>
                                        <p:tgtEl>
                                          <p:spTgt spid="125338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53382">
                                            <p:txEl>
                                              <p:pRg st="3" end="3"/>
                                            </p:txEl>
                                          </p:spTgt>
                                        </p:tgtEl>
                                        <p:attrNameLst>
                                          <p:attrName>style.visibility</p:attrName>
                                        </p:attrNameLst>
                                      </p:cBhvr>
                                      <p:to>
                                        <p:strVal val="visible"/>
                                      </p:to>
                                    </p:set>
                                    <p:animEffect transition="in" filter="wipe(left)">
                                      <p:cBhvr>
                                        <p:cTn id="27" dur="500"/>
                                        <p:tgtEl>
                                          <p:spTgt spid="125338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253392"/>
                                        </p:tgtEl>
                                        <p:attrNameLst>
                                          <p:attrName>style.visibility</p:attrName>
                                        </p:attrNameLst>
                                      </p:cBhvr>
                                      <p:to>
                                        <p:strVal val="visible"/>
                                      </p:to>
                                    </p:set>
                                    <p:animEffect transition="in" filter="wipe(left)">
                                      <p:cBhvr>
                                        <p:cTn id="32" dur="500"/>
                                        <p:tgtEl>
                                          <p:spTgt spid="12533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53387">
                                            <p:txEl>
                                              <p:pRg st="0" end="0"/>
                                            </p:txEl>
                                          </p:spTgt>
                                        </p:tgtEl>
                                        <p:attrNameLst>
                                          <p:attrName>style.visibility</p:attrName>
                                        </p:attrNameLst>
                                      </p:cBhvr>
                                      <p:to>
                                        <p:strVal val="visible"/>
                                      </p:to>
                                    </p:set>
                                    <p:animEffect transition="in" filter="wipe(left)">
                                      <p:cBhvr>
                                        <p:cTn id="37" dur="500"/>
                                        <p:tgtEl>
                                          <p:spTgt spid="1253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3381" grpId="0" build="p" autoUpdateAnimBg="0"/>
      <p:bldP spid="1253382" grpId="0" build="p" bldLvl="2" autoUpdateAnimBg="0"/>
      <p:bldP spid="12533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4405" name="Text Box 5"/>
          <p:cNvSpPr txBox="1">
            <a:spLocks noChangeArrowheads="1"/>
          </p:cNvSpPr>
          <p:nvPr/>
        </p:nvSpPr>
        <p:spPr bwMode="auto">
          <a:xfrm>
            <a:off x="1717675" y="1919288"/>
            <a:ext cx="800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a:t>
            </a:r>
            <a:r>
              <a:rPr lang="en-US" altLang="x-none" sz="2800" i="1"/>
              <a:t>x</a:t>
            </a:r>
            <a:r>
              <a:rPr lang="en-US" altLang="x-none" sz="2800" baseline="30000"/>
              <a:t>2</a:t>
            </a:r>
            <a:r>
              <a:rPr lang="en-US" altLang="x-none" sz="2800"/>
              <a:t> – 2</a:t>
            </a:r>
            <a:r>
              <a:rPr lang="en-US" altLang="x-none" sz="2800" i="1"/>
              <a:t>x</a:t>
            </a:r>
            <a:r>
              <a:rPr lang="en-US" altLang="x-none" sz="2800"/>
              <a:t> – 35.</a:t>
            </a:r>
          </a:p>
        </p:txBody>
      </p:sp>
      <p:sp>
        <p:nvSpPr>
          <p:cNvPr id="1254406" name="Rectangle 6"/>
          <p:cNvSpPr>
            <a:spLocks noGrp="1" noChangeArrowheads="1"/>
          </p:cNvSpPr>
          <p:nvPr>
            <p:ph type="body" idx="1"/>
          </p:nvPr>
        </p:nvSpPr>
        <p:spPr>
          <a:xfrm>
            <a:off x="1717676" y="2374900"/>
            <a:ext cx="9178925" cy="3505200"/>
          </a:xfrm>
        </p:spPr>
        <p:txBody>
          <a:bodyPr/>
          <a:lstStyle/>
          <a:p>
            <a:pPr marL="0" indent="0">
              <a:buNone/>
            </a:pPr>
            <a:r>
              <a:rPr lang="en-US" altLang="x-none" sz="2800"/>
              <a:t>Since our two numbers must have a product of – 35 and a   sum of – 2, the two numbers will have to have different signs.</a:t>
            </a:r>
          </a:p>
          <a:p>
            <a:pPr lvl="1">
              <a:buSzTx/>
              <a:buFont typeface="Wingdings" charset="2"/>
              <a:buNone/>
            </a:pPr>
            <a:r>
              <a:rPr lang="en-US" altLang="x-none"/>
              <a:t>		   Factors of </a:t>
            </a:r>
            <a:r>
              <a:rPr lang="en-US" altLang="x-none" sz="2400"/>
              <a:t>– </a:t>
            </a:r>
            <a:r>
              <a:rPr lang="en-US" altLang="x-none"/>
              <a:t>35		Sum of Factors</a:t>
            </a:r>
          </a:p>
          <a:p>
            <a:pPr lvl="1">
              <a:buSzTx/>
              <a:buFont typeface="Wingdings" charset="2"/>
              <a:buNone/>
            </a:pPr>
            <a:r>
              <a:rPr lang="en-US" altLang="x-none"/>
              <a:t>		          </a:t>
            </a:r>
            <a:r>
              <a:rPr lang="en-US" altLang="x-none" sz="2400"/>
              <a:t>– </a:t>
            </a:r>
            <a:r>
              <a:rPr lang="en-US" altLang="x-none"/>
              <a:t>1, 35			34</a:t>
            </a:r>
          </a:p>
          <a:p>
            <a:pPr lvl="1">
              <a:buSzTx/>
              <a:buFont typeface="Wingdings" charset="2"/>
              <a:buNone/>
            </a:pPr>
            <a:r>
              <a:rPr lang="en-US" altLang="x-none"/>
              <a:t>			1, </a:t>
            </a:r>
            <a:r>
              <a:rPr lang="en-US" altLang="x-none" sz="2400"/>
              <a:t>– </a:t>
            </a:r>
            <a:r>
              <a:rPr lang="en-US" altLang="x-none"/>
              <a:t>35		        </a:t>
            </a:r>
            <a:r>
              <a:rPr lang="en-US" altLang="x-none" sz="2400"/>
              <a:t>– </a:t>
            </a:r>
            <a:r>
              <a:rPr lang="en-US" altLang="x-none"/>
              <a:t>34</a:t>
            </a:r>
          </a:p>
          <a:p>
            <a:pPr lvl="1">
              <a:buSzTx/>
              <a:buFont typeface="Wingdings" charset="2"/>
              <a:buNone/>
            </a:pPr>
            <a:r>
              <a:rPr lang="en-US" altLang="x-none"/>
              <a:t>			 </a:t>
            </a:r>
            <a:r>
              <a:rPr lang="en-US" altLang="x-none" sz="2400"/>
              <a:t>– </a:t>
            </a:r>
            <a:r>
              <a:rPr lang="en-US" altLang="x-none"/>
              <a:t>5, 7				  2</a:t>
            </a:r>
          </a:p>
        </p:txBody>
      </p:sp>
      <p:grpSp>
        <p:nvGrpSpPr>
          <p:cNvPr id="1254414" name="Group 14"/>
          <p:cNvGrpSpPr>
            <a:grpSpLocks/>
          </p:cNvGrpSpPr>
          <p:nvPr/>
        </p:nvGrpSpPr>
        <p:grpSpPr bwMode="auto">
          <a:xfrm>
            <a:off x="1717675" y="5391150"/>
            <a:ext cx="7924800" cy="476250"/>
            <a:chOff x="192" y="3396"/>
            <a:chExt cx="4992" cy="300"/>
          </a:xfrm>
        </p:grpSpPr>
        <p:sp>
          <p:nvSpPr>
            <p:cNvPr id="1254408" name="Rectangle 8"/>
            <p:cNvSpPr>
              <a:spLocks noChangeArrowheads="1"/>
            </p:cNvSpPr>
            <p:nvPr/>
          </p:nvSpPr>
          <p:spPr bwMode="auto">
            <a:xfrm>
              <a:off x="3696" y="3396"/>
              <a:ext cx="336"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54409" name="Rectangle 9"/>
            <p:cNvSpPr>
              <a:spLocks noChangeArrowheads="1"/>
            </p:cNvSpPr>
            <p:nvPr/>
          </p:nvSpPr>
          <p:spPr bwMode="auto">
            <a:xfrm>
              <a:off x="1306" y="3396"/>
              <a:ext cx="624"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54410" name="Text Box 10"/>
            <p:cNvSpPr txBox="1">
              <a:spLocks noChangeArrowheads="1"/>
            </p:cNvSpPr>
            <p:nvPr/>
          </p:nvSpPr>
          <p:spPr bwMode="auto">
            <a:xfrm>
              <a:off x="192" y="3396"/>
              <a:ext cx="4992"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lnSpc>
                  <a:spcPct val="90000"/>
                </a:lnSpc>
                <a:spcBef>
                  <a:spcPct val="20000"/>
                </a:spcBef>
                <a:buClr>
                  <a:schemeClr val="tx2"/>
                </a:buClr>
                <a:buFont typeface="Wingdings" charset="2"/>
                <a:buNone/>
              </a:pPr>
              <a:r>
                <a:rPr lang="en-US" altLang="x-none" sz="2800"/>
                <a:t>		5, </a:t>
              </a:r>
              <a:r>
                <a:rPr lang="en-US" altLang="x-none"/>
                <a:t>– </a:t>
              </a:r>
              <a:r>
                <a:rPr lang="en-US" altLang="x-none" sz="2800"/>
                <a:t>7				</a:t>
              </a:r>
              <a:r>
                <a:rPr lang="en-US" altLang="x-none"/>
                <a:t>– </a:t>
              </a:r>
              <a:r>
                <a:rPr lang="en-US" altLang="x-none" sz="2800"/>
                <a:t>2</a:t>
              </a:r>
            </a:p>
          </p:txBody>
        </p:sp>
      </p:grpSp>
      <p:sp>
        <p:nvSpPr>
          <p:cNvPr id="1254411" name="Text Box 11"/>
          <p:cNvSpPr txBox="1">
            <a:spLocks noChangeArrowheads="1"/>
          </p:cNvSpPr>
          <p:nvPr/>
        </p:nvSpPr>
        <p:spPr bwMode="auto">
          <a:xfrm>
            <a:off x="1870075" y="6000750"/>
            <a:ext cx="807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spcBef>
                <a:spcPct val="20000"/>
              </a:spcBef>
              <a:buSzPct val="85000"/>
            </a:pPr>
            <a:r>
              <a:rPr lang="en-US" altLang="x-none" sz="2800"/>
              <a:t>So </a:t>
            </a:r>
            <a:r>
              <a:rPr lang="en-US" altLang="x-none" sz="2800" i="1"/>
              <a:t>x</a:t>
            </a:r>
            <a:r>
              <a:rPr lang="en-US" altLang="x-none" sz="2800" baseline="30000"/>
              <a:t>2</a:t>
            </a:r>
            <a:r>
              <a:rPr lang="en-US" altLang="x-none" sz="2800"/>
              <a:t> – 2</a:t>
            </a:r>
            <a:r>
              <a:rPr lang="en-US" altLang="x-none" sz="2800" i="1"/>
              <a:t>x</a:t>
            </a:r>
            <a:r>
              <a:rPr lang="en-US" altLang="x-none" sz="2800"/>
              <a:t> – 35 = (</a:t>
            </a:r>
            <a:r>
              <a:rPr lang="en-US" altLang="x-none" sz="2800" i="1"/>
              <a:t>x</a:t>
            </a:r>
            <a:r>
              <a:rPr lang="en-US" altLang="x-none" sz="2800"/>
              <a:t> + 5)(</a:t>
            </a:r>
            <a:r>
              <a:rPr lang="en-US" altLang="x-none" sz="2800" i="1"/>
              <a:t>x</a:t>
            </a:r>
            <a:r>
              <a:rPr lang="en-US" altLang="x-none" sz="2800"/>
              <a:t> – 7).</a:t>
            </a:r>
          </a:p>
        </p:txBody>
      </p:sp>
      <p:sp>
        <p:nvSpPr>
          <p:cNvPr id="1254412" name="Rectangle 12"/>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54413" name="Text Box 13"/>
          <p:cNvSpPr txBox="1">
            <a:spLocks noChangeArrowheads="1"/>
          </p:cNvSpPr>
          <p:nvPr/>
        </p:nvSpPr>
        <p:spPr bwMode="auto">
          <a:xfrm>
            <a:off x="1812925"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21047474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4405">
                                            <p:txEl>
                                              <p:pRg st="0" end="0"/>
                                            </p:txEl>
                                          </p:spTgt>
                                        </p:tgtEl>
                                        <p:attrNameLst>
                                          <p:attrName>style.visibility</p:attrName>
                                        </p:attrNameLst>
                                      </p:cBhvr>
                                      <p:to>
                                        <p:strVal val="visible"/>
                                      </p:to>
                                    </p:set>
                                    <p:animEffect transition="in" filter="wipe(left)">
                                      <p:cBhvr>
                                        <p:cTn id="7" dur="500"/>
                                        <p:tgtEl>
                                          <p:spTgt spid="12544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4406">
                                            <p:txEl>
                                              <p:pRg st="0" end="0"/>
                                            </p:txEl>
                                          </p:spTgt>
                                        </p:tgtEl>
                                        <p:attrNameLst>
                                          <p:attrName>style.visibility</p:attrName>
                                        </p:attrNameLst>
                                      </p:cBhvr>
                                      <p:to>
                                        <p:strVal val="visible"/>
                                      </p:to>
                                    </p:set>
                                    <p:animEffect transition="in" filter="wipe(left)">
                                      <p:cBhvr>
                                        <p:cTn id="12" dur="500"/>
                                        <p:tgtEl>
                                          <p:spTgt spid="12544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4406">
                                            <p:txEl>
                                              <p:pRg st="1" end="1"/>
                                            </p:txEl>
                                          </p:spTgt>
                                        </p:tgtEl>
                                        <p:attrNameLst>
                                          <p:attrName>style.visibility</p:attrName>
                                        </p:attrNameLst>
                                      </p:cBhvr>
                                      <p:to>
                                        <p:strVal val="visible"/>
                                      </p:to>
                                    </p:set>
                                    <p:animEffect transition="in" filter="wipe(left)">
                                      <p:cBhvr>
                                        <p:cTn id="17" dur="500"/>
                                        <p:tgtEl>
                                          <p:spTgt spid="125440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4406">
                                            <p:txEl>
                                              <p:pRg st="2" end="2"/>
                                            </p:txEl>
                                          </p:spTgt>
                                        </p:tgtEl>
                                        <p:attrNameLst>
                                          <p:attrName>style.visibility</p:attrName>
                                        </p:attrNameLst>
                                      </p:cBhvr>
                                      <p:to>
                                        <p:strVal val="visible"/>
                                      </p:to>
                                    </p:set>
                                    <p:animEffect transition="in" filter="wipe(left)">
                                      <p:cBhvr>
                                        <p:cTn id="22" dur="500"/>
                                        <p:tgtEl>
                                          <p:spTgt spid="125440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54406">
                                            <p:txEl>
                                              <p:pRg st="3" end="3"/>
                                            </p:txEl>
                                          </p:spTgt>
                                        </p:tgtEl>
                                        <p:attrNameLst>
                                          <p:attrName>style.visibility</p:attrName>
                                        </p:attrNameLst>
                                      </p:cBhvr>
                                      <p:to>
                                        <p:strVal val="visible"/>
                                      </p:to>
                                    </p:set>
                                    <p:animEffect transition="in" filter="wipe(left)">
                                      <p:cBhvr>
                                        <p:cTn id="27" dur="500"/>
                                        <p:tgtEl>
                                          <p:spTgt spid="125440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54406">
                                            <p:txEl>
                                              <p:pRg st="4" end="4"/>
                                            </p:txEl>
                                          </p:spTgt>
                                        </p:tgtEl>
                                        <p:attrNameLst>
                                          <p:attrName>style.visibility</p:attrName>
                                        </p:attrNameLst>
                                      </p:cBhvr>
                                      <p:to>
                                        <p:strVal val="visible"/>
                                      </p:to>
                                    </p:set>
                                    <p:animEffect transition="in" filter="wipe(left)">
                                      <p:cBhvr>
                                        <p:cTn id="32" dur="500"/>
                                        <p:tgtEl>
                                          <p:spTgt spid="125440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254414"/>
                                        </p:tgtEl>
                                        <p:attrNameLst>
                                          <p:attrName>style.visibility</p:attrName>
                                        </p:attrNameLst>
                                      </p:cBhvr>
                                      <p:to>
                                        <p:strVal val="visible"/>
                                      </p:to>
                                    </p:set>
                                    <p:animEffect transition="in" filter="wipe(left)">
                                      <p:cBhvr>
                                        <p:cTn id="37" dur="500"/>
                                        <p:tgtEl>
                                          <p:spTgt spid="12544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54411">
                                            <p:txEl>
                                              <p:pRg st="0" end="0"/>
                                            </p:txEl>
                                          </p:spTgt>
                                        </p:tgtEl>
                                        <p:attrNameLst>
                                          <p:attrName>style.visibility</p:attrName>
                                        </p:attrNameLst>
                                      </p:cBhvr>
                                      <p:to>
                                        <p:strVal val="visible"/>
                                      </p:to>
                                    </p:set>
                                    <p:animEffect transition="in" filter="wipe(left)">
                                      <p:cBhvr>
                                        <p:cTn id="42" dur="500"/>
                                        <p:tgtEl>
                                          <p:spTgt spid="1254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4405" grpId="0" build="p" autoUpdateAnimBg="0"/>
      <p:bldP spid="1254406" grpId="0" build="p" bldLvl="2" autoUpdateAnimBg="0"/>
      <p:bldP spid="125441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5429" name="Text Box 5"/>
          <p:cNvSpPr txBox="1">
            <a:spLocks noChangeArrowheads="1"/>
          </p:cNvSpPr>
          <p:nvPr/>
        </p:nvSpPr>
        <p:spPr bwMode="auto">
          <a:xfrm>
            <a:off x="1981200" y="1995488"/>
            <a:ext cx="800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a:t>
            </a:r>
            <a:r>
              <a:rPr lang="en-US" altLang="x-none" sz="2800" i="1"/>
              <a:t>x</a:t>
            </a:r>
            <a:r>
              <a:rPr lang="en-US" altLang="x-none" sz="2800" baseline="30000"/>
              <a:t>2</a:t>
            </a:r>
            <a:r>
              <a:rPr lang="en-US" altLang="x-none" sz="2800"/>
              <a:t> – 6</a:t>
            </a:r>
            <a:r>
              <a:rPr lang="en-US" altLang="x-none" sz="2800" i="1"/>
              <a:t>x</a:t>
            </a:r>
            <a:r>
              <a:rPr lang="en-US" altLang="x-none" sz="2800"/>
              <a:t> + 10.</a:t>
            </a:r>
          </a:p>
        </p:txBody>
      </p:sp>
      <p:sp>
        <p:nvSpPr>
          <p:cNvPr id="1255430" name="Rectangle 6"/>
          <p:cNvSpPr>
            <a:spLocks noGrp="1" noChangeArrowheads="1"/>
          </p:cNvSpPr>
          <p:nvPr>
            <p:ph type="body" idx="1"/>
          </p:nvPr>
        </p:nvSpPr>
        <p:spPr>
          <a:xfrm>
            <a:off x="1981200" y="2590800"/>
            <a:ext cx="8534400" cy="2971800"/>
          </a:xfrm>
        </p:spPr>
        <p:txBody>
          <a:bodyPr/>
          <a:lstStyle/>
          <a:p>
            <a:pPr marL="0" indent="0">
              <a:buNone/>
            </a:pPr>
            <a:r>
              <a:rPr lang="en-US" altLang="x-none" sz="2800"/>
              <a:t>Since our two numbers must have a product of 10 and a sum of – 6, the two numbers will have to both be negative.</a:t>
            </a:r>
          </a:p>
          <a:p>
            <a:pPr lvl="1">
              <a:buSzTx/>
              <a:buFont typeface="Wingdings" charset="2"/>
              <a:buNone/>
            </a:pPr>
            <a:r>
              <a:rPr lang="en-US" altLang="x-none"/>
              <a:t>	Negative factors of 10	Sum of Factors</a:t>
            </a:r>
          </a:p>
          <a:p>
            <a:pPr lvl="1">
              <a:buSzTx/>
              <a:buFont typeface="Wingdings" charset="2"/>
              <a:buNone/>
            </a:pPr>
            <a:r>
              <a:rPr lang="en-US" altLang="x-none"/>
              <a:t>			 </a:t>
            </a:r>
            <a:r>
              <a:rPr lang="en-US" altLang="x-none" sz="2400"/>
              <a:t>– </a:t>
            </a:r>
            <a:r>
              <a:rPr lang="en-US" altLang="x-none"/>
              <a:t>1, </a:t>
            </a:r>
            <a:r>
              <a:rPr lang="en-US" altLang="x-none" sz="2400"/>
              <a:t>– </a:t>
            </a:r>
            <a:r>
              <a:rPr lang="en-US" altLang="x-none"/>
              <a:t>10			 </a:t>
            </a:r>
            <a:r>
              <a:rPr lang="en-US" altLang="x-none" sz="2400"/>
              <a:t>– </a:t>
            </a:r>
            <a:r>
              <a:rPr lang="en-US" altLang="x-none"/>
              <a:t>11</a:t>
            </a:r>
          </a:p>
          <a:p>
            <a:pPr lvl="1">
              <a:buSzTx/>
              <a:buFont typeface="Wingdings" charset="2"/>
              <a:buNone/>
            </a:pPr>
            <a:r>
              <a:rPr lang="en-US" altLang="x-none"/>
              <a:t>			 </a:t>
            </a:r>
            <a:r>
              <a:rPr lang="en-US" altLang="x-none" sz="2400"/>
              <a:t>– </a:t>
            </a:r>
            <a:r>
              <a:rPr lang="en-US" altLang="x-none"/>
              <a:t>2, </a:t>
            </a:r>
            <a:r>
              <a:rPr lang="en-US" altLang="x-none" sz="2400"/>
              <a:t>– </a:t>
            </a:r>
            <a:r>
              <a:rPr lang="en-US" altLang="x-none"/>
              <a:t>5			  </a:t>
            </a:r>
            <a:r>
              <a:rPr lang="en-US" altLang="x-none" sz="2400"/>
              <a:t>– </a:t>
            </a:r>
            <a:r>
              <a:rPr lang="en-US" altLang="x-none"/>
              <a:t>7</a:t>
            </a:r>
          </a:p>
        </p:txBody>
      </p:sp>
      <p:sp>
        <p:nvSpPr>
          <p:cNvPr id="1255431" name="Text Box 7"/>
          <p:cNvSpPr txBox="1">
            <a:spLocks noChangeArrowheads="1"/>
          </p:cNvSpPr>
          <p:nvPr/>
        </p:nvSpPr>
        <p:spPr bwMode="auto">
          <a:xfrm>
            <a:off x="1981200" y="5070476"/>
            <a:ext cx="84582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spcBef>
                <a:spcPct val="20000"/>
              </a:spcBef>
              <a:buSzPct val="85000"/>
            </a:pPr>
            <a:r>
              <a:rPr lang="en-US" altLang="x-none" sz="2800"/>
              <a:t>Since there is not a factor pair whose sum is – 6, </a:t>
            </a:r>
          </a:p>
          <a:p>
            <a:pPr>
              <a:lnSpc>
                <a:spcPct val="90000"/>
              </a:lnSpc>
              <a:spcBef>
                <a:spcPct val="20000"/>
              </a:spcBef>
              <a:buSzPct val="85000"/>
            </a:pPr>
            <a:r>
              <a:rPr lang="en-US" altLang="x-none" sz="2800" i="1"/>
              <a:t>x</a:t>
            </a:r>
            <a:r>
              <a:rPr lang="en-US" altLang="x-none" sz="2800" baseline="30000"/>
              <a:t>2</a:t>
            </a:r>
            <a:r>
              <a:rPr lang="en-US" altLang="x-none" sz="2800"/>
              <a:t> – 6</a:t>
            </a:r>
            <a:r>
              <a:rPr lang="en-US" altLang="x-none" sz="2800" i="1"/>
              <a:t>x</a:t>
            </a:r>
            <a:r>
              <a:rPr lang="en-US" altLang="x-none" sz="2800"/>
              <a:t> +10 is not factorable and we call it a </a:t>
            </a:r>
            <a:r>
              <a:rPr lang="en-US" altLang="x-none" sz="2800" b="1" i="1">
                <a:solidFill>
                  <a:schemeClr val="folHlink"/>
                </a:solidFill>
              </a:rPr>
              <a:t>prime polynomial</a:t>
            </a:r>
            <a:r>
              <a:rPr lang="en-US" altLang="x-none" sz="2800"/>
              <a:t>.</a:t>
            </a:r>
          </a:p>
        </p:txBody>
      </p:sp>
      <p:sp>
        <p:nvSpPr>
          <p:cNvPr id="1255432" name="Rectangle 8"/>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Prime Polynomials</a:t>
            </a:r>
          </a:p>
        </p:txBody>
      </p:sp>
      <p:sp>
        <p:nvSpPr>
          <p:cNvPr id="1255433" name="Text Box 9"/>
          <p:cNvSpPr txBox="1">
            <a:spLocks noChangeArrowheads="1"/>
          </p:cNvSpPr>
          <p:nvPr/>
        </p:nvSpPr>
        <p:spPr bwMode="auto">
          <a:xfrm>
            <a:off x="1981200"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11402125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5429">
                                            <p:txEl>
                                              <p:pRg st="0" end="0"/>
                                            </p:txEl>
                                          </p:spTgt>
                                        </p:tgtEl>
                                        <p:attrNameLst>
                                          <p:attrName>style.visibility</p:attrName>
                                        </p:attrNameLst>
                                      </p:cBhvr>
                                      <p:to>
                                        <p:strVal val="visible"/>
                                      </p:to>
                                    </p:set>
                                    <p:animEffect transition="in" filter="wipe(left)">
                                      <p:cBhvr>
                                        <p:cTn id="7" dur="500"/>
                                        <p:tgtEl>
                                          <p:spTgt spid="12554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5430">
                                            <p:txEl>
                                              <p:pRg st="0" end="0"/>
                                            </p:txEl>
                                          </p:spTgt>
                                        </p:tgtEl>
                                        <p:attrNameLst>
                                          <p:attrName>style.visibility</p:attrName>
                                        </p:attrNameLst>
                                      </p:cBhvr>
                                      <p:to>
                                        <p:strVal val="visible"/>
                                      </p:to>
                                    </p:set>
                                    <p:animEffect transition="in" filter="wipe(left)">
                                      <p:cBhvr>
                                        <p:cTn id="12" dur="500"/>
                                        <p:tgtEl>
                                          <p:spTgt spid="125543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5430">
                                            <p:txEl>
                                              <p:pRg st="1" end="1"/>
                                            </p:txEl>
                                          </p:spTgt>
                                        </p:tgtEl>
                                        <p:attrNameLst>
                                          <p:attrName>style.visibility</p:attrName>
                                        </p:attrNameLst>
                                      </p:cBhvr>
                                      <p:to>
                                        <p:strVal val="visible"/>
                                      </p:to>
                                    </p:set>
                                    <p:animEffect transition="in" filter="wipe(left)">
                                      <p:cBhvr>
                                        <p:cTn id="17" dur="500"/>
                                        <p:tgtEl>
                                          <p:spTgt spid="125543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55430">
                                            <p:txEl>
                                              <p:pRg st="2" end="2"/>
                                            </p:txEl>
                                          </p:spTgt>
                                        </p:tgtEl>
                                        <p:attrNameLst>
                                          <p:attrName>style.visibility</p:attrName>
                                        </p:attrNameLst>
                                      </p:cBhvr>
                                      <p:to>
                                        <p:strVal val="visible"/>
                                      </p:to>
                                    </p:set>
                                    <p:animEffect transition="in" filter="wipe(left)">
                                      <p:cBhvr>
                                        <p:cTn id="22" dur="500"/>
                                        <p:tgtEl>
                                          <p:spTgt spid="125543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55430">
                                            <p:txEl>
                                              <p:pRg st="3" end="3"/>
                                            </p:txEl>
                                          </p:spTgt>
                                        </p:tgtEl>
                                        <p:attrNameLst>
                                          <p:attrName>style.visibility</p:attrName>
                                        </p:attrNameLst>
                                      </p:cBhvr>
                                      <p:to>
                                        <p:strVal val="visible"/>
                                      </p:to>
                                    </p:set>
                                    <p:animEffect transition="in" filter="wipe(left)">
                                      <p:cBhvr>
                                        <p:cTn id="27" dur="500"/>
                                        <p:tgtEl>
                                          <p:spTgt spid="125543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55431">
                                            <p:txEl>
                                              <p:pRg st="0" end="0"/>
                                            </p:txEl>
                                          </p:spTgt>
                                        </p:tgtEl>
                                        <p:attrNameLst>
                                          <p:attrName>style.visibility</p:attrName>
                                        </p:attrNameLst>
                                      </p:cBhvr>
                                      <p:to>
                                        <p:strVal val="visible"/>
                                      </p:to>
                                    </p:set>
                                    <p:animEffect transition="in" filter="wipe(left)">
                                      <p:cBhvr>
                                        <p:cTn id="32" dur="500"/>
                                        <p:tgtEl>
                                          <p:spTgt spid="1255431">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55431">
                                            <p:txEl>
                                              <p:pRg st="1" end="1"/>
                                            </p:txEl>
                                          </p:spTgt>
                                        </p:tgtEl>
                                        <p:attrNameLst>
                                          <p:attrName>style.visibility</p:attrName>
                                        </p:attrNameLst>
                                      </p:cBhvr>
                                      <p:to>
                                        <p:strVal val="visible"/>
                                      </p:to>
                                    </p:set>
                                    <p:animEffect transition="in" filter="wipe(left)">
                                      <p:cBhvr>
                                        <p:cTn id="37" dur="500"/>
                                        <p:tgtEl>
                                          <p:spTgt spid="12554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5429" grpId="0" build="p" autoUpdateAnimBg="0"/>
      <p:bldP spid="1255430" grpId="0" build="p" bldLvl="2" autoUpdateAnimBg="0"/>
      <p:bldP spid="12554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8498" name="Rectangle 2"/>
          <p:cNvSpPr>
            <a:spLocks noGrp="1" noChangeArrowheads="1"/>
          </p:cNvSpPr>
          <p:nvPr>
            <p:ph type="body" idx="1"/>
          </p:nvPr>
        </p:nvSpPr>
        <p:spPr>
          <a:xfrm>
            <a:off x="2133600" y="1524000"/>
            <a:ext cx="7772400" cy="4114800"/>
          </a:xfrm>
        </p:spPr>
        <p:txBody>
          <a:bodyPr/>
          <a:lstStyle/>
          <a:p>
            <a:pPr marL="0" indent="0">
              <a:buNone/>
            </a:pPr>
            <a:r>
              <a:rPr lang="en-US" altLang="x-none"/>
              <a:t>You should always check your factoring results by multiplying the factored polynomial to verify that it is equal to the original polynomial.</a:t>
            </a:r>
          </a:p>
          <a:p>
            <a:pPr marL="0" indent="0">
              <a:buNone/>
            </a:pPr>
            <a:r>
              <a:rPr lang="en-US" altLang="x-none"/>
              <a:t>Many times you can detect computational errors or errors in the signs of your numbers by checking your results.</a:t>
            </a:r>
          </a:p>
        </p:txBody>
      </p:sp>
      <p:sp>
        <p:nvSpPr>
          <p:cNvPr id="1258499" name="Rectangle 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Check Your Result!</a:t>
            </a:r>
          </a:p>
        </p:txBody>
      </p:sp>
    </p:spTree>
    <p:extLst>
      <p:ext uri="{BB962C8B-B14F-4D97-AF65-F5344CB8AC3E}">
        <p14:creationId xmlns:p14="http://schemas.microsoft.com/office/powerpoint/2010/main" val="15558297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58498">
                                            <p:txEl>
                                              <p:pRg st="0" end="0"/>
                                            </p:txEl>
                                          </p:spTgt>
                                        </p:tgtEl>
                                        <p:attrNameLst>
                                          <p:attrName>style.visibility</p:attrName>
                                        </p:attrNameLst>
                                      </p:cBhvr>
                                      <p:to>
                                        <p:strVal val="visible"/>
                                      </p:to>
                                    </p:set>
                                    <p:animEffect transition="in" filter="wipe(left)">
                                      <p:cBhvr>
                                        <p:cTn id="7" dur="500"/>
                                        <p:tgtEl>
                                          <p:spTgt spid="12584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8498">
                                            <p:txEl>
                                              <p:pRg st="1" end="1"/>
                                            </p:txEl>
                                          </p:spTgt>
                                        </p:tgtEl>
                                        <p:attrNameLst>
                                          <p:attrName>style.visibility</p:attrName>
                                        </p:attrNameLst>
                                      </p:cBhvr>
                                      <p:to>
                                        <p:strVal val="visible"/>
                                      </p:to>
                                    </p:set>
                                    <p:animEffect transition="in" filter="wipe(left)">
                                      <p:cBhvr>
                                        <p:cTn id="12" dur="500"/>
                                        <p:tgtEl>
                                          <p:spTgt spid="12584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8498"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22" name="Rectangle 2"/>
          <p:cNvSpPr>
            <a:spLocks noGrp="1" noChangeArrowheads="1"/>
          </p:cNvSpPr>
          <p:nvPr>
            <p:ph type="title"/>
          </p:nvPr>
        </p:nvSpPr>
        <p:spPr>
          <a:xfrm>
            <a:off x="1981200" y="214313"/>
            <a:ext cx="8229600" cy="609600"/>
          </a:xfrm>
        </p:spPr>
        <p:txBody>
          <a:bodyPr/>
          <a:lstStyle/>
          <a:p>
            <a:r>
              <a:rPr lang="en-US" altLang="x-none"/>
              <a:t>Factoring Trinomials</a:t>
            </a:r>
          </a:p>
        </p:txBody>
      </p:sp>
      <p:sp>
        <p:nvSpPr>
          <p:cNvPr id="1259523" name="Rectangle 3"/>
          <p:cNvSpPr>
            <a:spLocks noGrp="1" noChangeArrowheads="1"/>
          </p:cNvSpPr>
          <p:nvPr>
            <p:ph type="body" idx="1"/>
          </p:nvPr>
        </p:nvSpPr>
        <p:spPr>
          <a:xfrm>
            <a:off x="2209800" y="1447800"/>
            <a:ext cx="7772400" cy="5029200"/>
          </a:xfrm>
        </p:spPr>
        <p:txBody>
          <a:bodyPr/>
          <a:lstStyle/>
          <a:p>
            <a:pPr marL="0" indent="0">
              <a:lnSpc>
                <a:spcPct val="90000"/>
              </a:lnSpc>
              <a:buNone/>
            </a:pPr>
            <a:r>
              <a:rPr lang="en-US" altLang="x-none" sz="2800"/>
              <a:t>Returning to the FOIL method,</a:t>
            </a:r>
          </a:p>
          <a:p>
            <a:pPr marL="0" indent="0">
              <a:lnSpc>
                <a:spcPct val="90000"/>
              </a:lnSpc>
              <a:buNone/>
            </a:pPr>
            <a:r>
              <a:rPr lang="en-US" altLang="x-none" sz="2800"/>
              <a:t>			         </a:t>
            </a:r>
            <a:r>
              <a:rPr lang="en-US" altLang="x-none" sz="2800" b="1" i="1">
                <a:solidFill>
                  <a:schemeClr val="accent1"/>
                </a:solidFill>
              </a:rPr>
              <a:t>F       O       I     L</a:t>
            </a:r>
          </a:p>
          <a:p>
            <a:pPr marL="0" indent="0">
              <a:lnSpc>
                <a:spcPct val="90000"/>
              </a:lnSpc>
              <a:buNone/>
            </a:pPr>
            <a:r>
              <a:rPr lang="en-US" altLang="x-none" sz="2800"/>
              <a:t>(3x + 2)(x + 4) = </a:t>
            </a:r>
            <a:r>
              <a:rPr lang="en-US" altLang="x-none" sz="2800" b="1">
                <a:solidFill>
                  <a:schemeClr val="accent1"/>
                </a:solidFill>
              </a:rPr>
              <a:t>3</a:t>
            </a:r>
            <a:r>
              <a:rPr lang="en-US" altLang="x-none" sz="2800"/>
              <a:t>x</a:t>
            </a:r>
            <a:r>
              <a:rPr lang="en-US" altLang="x-none" sz="2800" baseline="30000"/>
              <a:t>2</a:t>
            </a:r>
            <a:r>
              <a:rPr lang="en-US" altLang="x-none" sz="2800"/>
              <a:t> + </a:t>
            </a:r>
            <a:r>
              <a:rPr lang="en-US" altLang="x-none" sz="2800" b="1">
                <a:solidFill>
                  <a:schemeClr val="accent2"/>
                </a:solidFill>
              </a:rPr>
              <a:t>12</a:t>
            </a:r>
            <a:r>
              <a:rPr lang="en-US" altLang="x-none" sz="2800"/>
              <a:t>x + </a:t>
            </a:r>
            <a:r>
              <a:rPr lang="en-US" altLang="x-none" sz="2800" b="1">
                <a:solidFill>
                  <a:schemeClr val="accent2"/>
                </a:solidFill>
              </a:rPr>
              <a:t>2</a:t>
            </a:r>
            <a:r>
              <a:rPr lang="en-US" altLang="x-none" sz="2800"/>
              <a:t>x + </a:t>
            </a:r>
            <a:r>
              <a:rPr lang="en-US" altLang="x-none" sz="2800" b="1">
                <a:solidFill>
                  <a:srgbClr val="D02800"/>
                </a:solidFill>
              </a:rPr>
              <a:t>8</a:t>
            </a:r>
          </a:p>
          <a:p>
            <a:pPr marL="0" indent="0">
              <a:lnSpc>
                <a:spcPct val="90000"/>
              </a:lnSpc>
              <a:buNone/>
            </a:pPr>
            <a:r>
              <a:rPr lang="en-US" altLang="x-none" sz="2800">
                <a:solidFill>
                  <a:schemeClr val="folHlink"/>
                </a:solidFill>
              </a:rPr>
              <a:t>			    = </a:t>
            </a:r>
            <a:r>
              <a:rPr lang="en-US" altLang="x-none" sz="2800" b="1">
                <a:solidFill>
                  <a:schemeClr val="accent1"/>
                </a:solidFill>
              </a:rPr>
              <a:t>3</a:t>
            </a:r>
            <a:r>
              <a:rPr lang="en-US" altLang="x-none" sz="2800"/>
              <a:t>x</a:t>
            </a:r>
            <a:r>
              <a:rPr lang="en-US" altLang="x-none" sz="2800" baseline="30000"/>
              <a:t>2</a:t>
            </a:r>
            <a:r>
              <a:rPr lang="en-US" altLang="x-none" sz="2800"/>
              <a:t> + </a:t>
            </a:r>
            <a:r>
              <a:rPr lang="en-US" altLang="x-none" sz="2800" b="1">
                <a:solidFill>
                  <a:schemeClr val="accent2"/>
                </a:solidFill>
              </a:rPr>
              <a:t>14</a:t>
            </a:r>
            <a:r>
              <a:rPr lang="en-US" altLang="x-none" sz="2800"/>
              <a:t>x + </a:t>
            </a:r>
            <a:r>
              <a:rPr lang="en-US" altLang="x-none" sz="2800" b="1">
                <a:solidFill>
                  <a:schemeClr val="folHlink"/>
                </a:solidFill>
              </a:rPr>
              <a:t>8</a:t>
            </a:r>
          </a:p>
          <a:p>
            <a:pPr marL="0" indent="0">
              <a:lnSpc>
                <a:spcPct val="90000"/>
              </a:lnSpc>
              <a:buNone/>
            </a:pPr>
            <a:r>
              <a:rPr lang="en-US" altLang="x-none" sz="2800"/>
              <a:t>To factor </a:t>
            </a:r>
            <a:r>
              <a:rPr lang="en-US" altLang="x-none" sz="2800" b="1" i="1">
                <a:solidFill>
                  <a:schemeClr val="accent1"/>
                </a:solidFill>
              </a:rPr>
              <a:t>a</a:t>
            </a:r>
            <a:r>
              <a:rPr lang="en-US" altLang="x-none" sz="2800" i="1"/>
              <a:t>x</a:t>
            </a:r>
            <a:r>
              <a:rPr lang="en-US" altLang="x-none" sz="2800" baseline="30000"/>
              <a:t>2</a:t>
            </a:r>
            <a:r>
              <a:rPr lang="en-US" altLang="x-none" sz="2800"/>
              <a:t> + </a:t>
            </a:r>
            <a:r>
              <a:rPr lang="en-US" altLang="x-none" sz="2800" b="1" i="1">
                <a:solidFill>
                  <a:schemeClr val="accent2"/>
                </a:solidFill>
              </a:rPr>
              <a:t>b</a:t>
            </a:r>
            <a:r>
              <a:rPr lang="en-US" altLang="x-none" sz="2800" i="1"/>
              <a:t>x</a:t>
            </a:r>
            <a:r>
              <a:rPr lang="en-US" altLang="x-none" sz="2800"/>
              <a:t> + </a:t>
            </a:r>
            <a:r>
              <a:rPr lang="en-US" altLang="x-none" sz="2800" b="1" i="1">
                <a:solidFill>
                  <a:schemeClr val="folHlink"/>
                </a:solidFill>
              </a:rPr>
              <a:t>c</a:t>
            </a:r>
            <a:r>
              <a:rPr lang="en-US" altLang="x-none" sz="2800"/>
              <a:t> into (#</a:t>
            </a:r>
            <a:r>
              <a:rPr lang="en-US" altLang="x-none" sz="2800" baseline="-25000"/>
              <a:t>1</a:t>
            </a:r>
            <a:r>
              <a:rPr lang="en-US" altLang="x-none" sz="2800">
                <a:ea typeface="Arial" charset="0"/>
                <a:cs typeface="Arial" charset="0"/>
              </a:rPr>
              <a:t>·</a:t>
            </a:r>
            <a:r>
              <a:rPr lang="en-US" altLang="x-none" sz="2800" i="1"/>
              <a:t>x</a:t>
            </a:r>
            <a:r>
              <a:rPr lang="en-US" altLang="x-none" sz="2800"/>
              <a:t> + #</a:t>
            </a:r>
            <a:r>
              <a:rPr lang="en-US" altLang="x-none" sz="2800" baseline="-25000"/>
              <a:t>2</a:t>
            </a:r>
            <a:r>
              <a:rPr lang="en-US" altLang="x-none" sz="2800"/>
              <a:t>)(#</a:t>
            </a:r>
            <a:r>
              <a:rPr lang="en-US" altLang="x-none" sz="2800" baseline="-25000"/>
              <a:t>3</a:t>
            </a:r>
            <a:r>
              <a:rPr lang="en-US" altLang="x-none" sz="2800">
                <a:ea typeface="Arial" charset="0"/>
                <a:cs typeface="Arial" charset="0"/>
              </a:rPr>
              <a:t>·</a:t>
            </a:r>
            <a:r>
              <a:rPr lang="en-US" altLang="x-none" sz="2800" i="1"/>
              <a:t>x</a:t>
            </a:r>
            <a:r>
              <a:rPr lang="en-US" altLang="x-none" sz="2800"/>
              <a:t> + #</a:t>
            </a:r>
            <a:r>
              <a:rPr lang="en-US" altLang="x-none" sz="2800" baseline="-25000"/>
              <a:t>4</a:t>
            </a:r>
            <a:r>
              <a:rPr lang="en-US" altLang="x-none" sz="2800"/>
              <a:t>), note that </a:t>
            </a:r>
            <a:r>
              <a:rPr lang="en-US" altLang="x-none" sz="2800" b="1" i="1">
                <a:solidFill>
                  <a:schemeClr val="accent1"/>
                </a:solidFill>
              </a:rPr>
              <a:t>a</a:t>
            </a:r>
            <a:r>
              <a:rPr lang="en-US" altLang="x-none" sz="2800"/>
              <a:t> is the product of the two first coefficients, </a:t>
            </a:r>
            <a:r>
              <a:rPr lang="en-US" altLang="x-none" sz="2800" b="1" i="1">
                <a:solidFill>
                  <a:schemeClr val="folHlink"/>
                </a:solidFill>
              </a:rPr>
              <a:t>c</a:t>
            </a:r>
            <a:r>
              <a:rPr lang="en-US" altLang="x-none" sz="2800"/>
              <a:t> is the product of the two last coefficients and </a:t>
            </a:r>
            <a:r>
              <a:rPr lang="en-US" altLang="x-none" sz="2800" b="1" i="1">
                <a:solidFill>
                  <a:schemeClr val="accent2"/>
                </a:solidFill>
              </a:rPr>
              <a:t>b</a:t>
            </a:r>
            <a:r>
              <a:rPr lang="en-US" altLang="x-none" sz="2800"/>
              <a:t> is the sum of the products of the outside coefficients and inside coefficients.</a:t>
            </a:r>
          </a:p>
          <a:p>
            <a:pPr marL="0" indent="0">
              <a:lnSpc>
                <a:spcPct val="90000"/>
              </a:lnSpc>
              <a:buNone/>
            </a:pPr>
            <a:r>
              <a:rPr lang="en-US" altLang="x-none" sz="2800"/>
              <a:t>Note that </a:t>
            </a:r>
            <a:r>
              <a:rPr lang="en-US" altLang="x-none" sz="2800" b="1" i="1">
                <a:solidFill>
                  <a:schemeClr val="accent2"/>
                </a:solidFill>
              </a:rPr>
              <a:t>b</a:t>
            </a:r>
            <a:r>
              <a:rPr lang="en-US" altLang="x-none" sz="2800"/>
              <a:t> is the sum of 2 products, not just 2 numbers, as in the last section.</a:t>
            </a:r>
          </a:p>
        </p:txBody>
      </p:sp>
    </p:spTree>
    <p:extLst>
      <p:ext uri="{BB962C8B-B14F-4D97-AF65-F5344CB8AC3E}">
        <p14:creationId xmlns:p14="http://schemas.microsoft.com/office/powerpoint/2010/main" val="21294384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59523">
                                            <p:txEl>
                                              <p:pRg st="0" end="0"/>
                                            </p:txEl>
                                          </p:spTgt>
                                        </p:tgtEl>
                                        <p:attrNameLst>
                                          <p:attrName>style.visibility</p:attrName>
                                        </p:attrNameLst>
                                      </p:cBhvr>
                                      <p:to>
                                        <p:strVal val="visible"/>
                                      </p:to>
                                    </p:set>
                                    <p:animEffect transition="in" filter="wipe(left)">
                                      <p:cBhvr>
                                        <p:cTn id="7" dur="500"/>
                                        <p:tgtEl>
                                          <p:spTgt spid="125952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59523">
                                            <p:txEl>
                                              <p:pRg st="1" end="1"/>
                                            </p:txEl>
                                          </p:spTgt>
                                        </p:tgtEl>
                                        <p:attrNameLst>
                                          <p:attrName>style.visibility</p:attrName>
                                        </p:attrNameLst>
                                      </p:cBhvr>
                                      <p:to>
                                        <p:strVal val="visible"/>
                                      </p:to>
                                    </p:set>
                                    <p:animEffect transition="in" filter="wipe(left)">
                                      <p:cBhvr>
                                        <p:cTn id="11" dur="500"/>
                                        <p:tgtEl>
                                          <p:spTgt spid="125952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59523">
                                            <p:txEl>
                                              <p:pRg st="2" end="2"/>
                                            </p:txEl>
                                          </p:spTgt>
                                        </p:tgtEl>
                                        <p:attrNameLst>
                                          <p:attrName>style.visibility</p:attrName>
                                        </p:attrNameLst>
                                      </p:cBhvr>
                                      <p:to>
                                        <p:strVal val="visible"/>
                                      </p:to>
                                    </p:set>
                                    <p:animEffect transition="in" filter="wipe(left)">
                                      <p:cBhvr>
                                        <p:cTn id="15" dur="500"/>
                                        <p:tgtEl>
                                          <p:spTgt spid="125952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59523">
                                            <p:txEl>
                                              <p:pRg st="3" end="3"/>
                                            </p:txEl>
                                          </p:spTgt>
                                        </p:tgtEl>
                                        <p:attrNameLst>
                                          <p:attrName>style.visibility</p:attrName>
                                        </p:attrNameLst>
                                      </p:cBhvr>
                                      <p:to>
                                        <p:strVal val="visible"/>
                                      </p:to>
                                    </p:set>
                                    <p:animEffect transition="in" filter="wipe(left)">
                                      <p:cBhvr>
                                        <p:cTn id="19" dur="500"/>
                                        <p:tgtEl>
                                          <p:spTgt spid="1259523">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59523">
                                            <p:txEl>
                                              <p:pRg st="4" end="4"/>
                                            </p:txEl>
                                          </p:spTgt>
                                        </p:tgtEl>
                                        <p:attrNameLst>
                                          <p:attrName>style.visibility</p:attrName>
                                        </p:attrNameLst>
                                      </p:cBhvr>
                                      <p:to>
                                        <p:strVal val="visible"/>
                                      </p:to>
                                    </p:set>
                                    <p:animEffect transition="in" filter="wipe(left)">
                                      <p:cBhvr>
                                        <p:cTn id="23" dur="500"/>
                                        <p:tgtEl>
                                          <p:spTgt spid="1259523">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259523">
                                            <p:txEl>
                                              <p:pRg st="5" end="5"/>
                                            </p:txEl>
                                          </p:spTgt>
                                        </p:tgtEl>
                                        <p:attrNameLst>
                                          <p:attrName>style.visibility</p:attrName>
                                        </p:attrNameLst>
                                      </p:cBhvr>
                                      <p:to>
                                        <p:strVal val="visible"/>
                                      </p:to>
                                    </p:set>
                                    <p:animEffect transition="in" filter="wipe(left)">
                                      <p:cBhvr>
                                        <p:cTn id="27" dur="500"/>
                                        <p:tgtEl>
                                          <p:spTgt spid="12595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549" name="Text Box 5"/>
          <p:cNvSpPr txBox="1">
            <a:spLocks noChangeArrowheads="1"/>
          </p:cNvSpPr>
          <p:nvPr/>
        </p:nvSpPr>
        <p:spPr bwMode="auto">
          <a:xfrm>
            <a:off x="1812925" y="1905000"/>
            <a:ext cx="82248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600"/>
              <a:t>Factor the polynomial 25</a:t>
            </a:r>
            <a:r>
              <a:rPr lang="en-US" altLang="x-none" sz="2600" i="1"/>
              <a:t>x</a:t>
            </a:r>
            <a:r>
              <a:rPr lang="en-US" altLang="x-none" sz="2600" baseline="30000"/>
              <a:t>2</a:t>
            </a:r>
            <a:r>
              <a:rPr lang="en-US" altLang="x-none" sz="2600"/>
              <a:t> + 20</a:t>
            </a:r>
            <a:r>
              <a:rPr lang="en-US" altLang="x-none" sz="2600" i="1"/>
              <a:t>x</a:t>
            </a:r>
            <a:r>
              <a:rPr lang="en-US" altLang="x-none" sz="2600"/>
              <a:t> + 4.</a:t>
            </a:r>
          </a:p>
        </p:txBody>
      </p:sp>
      <p:sp>
        <p:nvSpPr>
          <p:cNvPr id="1260550" name="Text Box 6"/>
          <p:cNvSpPr txBox="1">
            <a:spLocks noChangeArrowheads="1"/>
          </p:cNvSpPr>
          <p:nvPr/>
        </p:nvSpPr>
        <p:spPr bwMode="auto">
          <a:xfrm>
            <a:off x="1812926" y="2406650"/>
            <a:ext cx="8304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Possible factors of 25</a:t>
            </a:r>
            <a:r>
              <a:rPr lang="en-US" altLang="x-none" sz="2600" i="1"/>
              <a:t>x</a:t>
            </a:r>
            <a:r>
              <a:rPr lang="en-US" altLang="x-none" sz="2600" baseline="30000"/>
              <a:t>2</a:t>
            </a:r>
            <a:r>
              <a:rPr lang="en-US" altLang="x-none" sz="2600"/>
              <a:t> are {</a:t>
            </a:r>
            <a:r>
              <a:rPr lang="en-US" altLang="x-none" sz="2600" i="1"/>
              <a:t>x</a:t>
            </a:r>
            <a:r>
              <a:rPr lang="en-US" altLang="x-none" sz="2600"/>
              <a:t>, 25</a:t>
            </a:r>
            <a:r>
              <a:rPr lang="en-US" altLang="x-none" sz="2600" i="1"/>
              <a:t>x</a:t>
            </a:r>
            <a:r>
              <a:rPr lang="en-US" altLang="x-none" sz="2600"/>
              <a:t>} or {5</a:t>
            </a:r>
            <a:r>
              <a:rPr lang="en-US" altLang="x-none" sz="2600" i="1"/>
              <a:t>x</a:t>
            </a:r>
            <a:r>
              <a:rPr lang="en-US" altLang="x-none" sz="2600"/>
              <a:t>, 5</a:t>
            </a:r>
            <a:r>
              <a:rPr lang="en-US" altLang="x-none" sz="2600" i="1"/>
              <a:t>x</a:t>
            </a:r>
            <a:r>
              <a:rPr lang="en-US" altLang="x-none" sz="2600"/>
              <a:t>}.</a:t>
            </a:r>
          </a:p>
        </p:txBody>
      </p:sp>
      <p:sp>
        <p:nvSpPr>
          <p:cNvPr id="1260551" name="Text Box 7"/>
          <p:cNvSpPr txBox="1">
            <a:spLocks noChangeArrowheads="1"/>
          </p:cNvSpPr>
          <p:nvPr/>
        </p:nvSpPr>
        <p:spPr bwMode="auto">
          <a:xfrm>
            <a:off x="1812925" y="2879725"/>
            <a:ext cx="8382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Possible factors of 4 are {1, 4} or {2, 2}.</a:t>
            </a:r>
          </a:p>
        </p:txBody>
      </p:sp>
      <p:sp>
        <p:nvSpPr>
          <p:cNvPr id="1260552" name="Text Box 8"/>
          <p:cNvSpPr txBox="1">
            <a:spLocks noChangeArrowheads="1"/>
          </p:cNvSpPr>
          <p:nvPr/>
        </p:nvSpPr>
        <p:spPr bwMode="auto">
          <a:xfrm>
            <a:off x="1812925" y="3384551"/>
            <a:ext cx="8382000" cy="298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30000"/>
              </a:spcBef>
            </a:pPr>
            <a:r>
              <a:rPr lang="en-US" altLang="x-none" sz="2600" dirty="0"/>
              <a:t>We need to </a:t>
            </a:r>
            <a:r>
              <a:rPr lang="en-US" altLang="x-none" sz="2600" dirty="0" smtClean="0"/>
              <a:t>try </a:t>
            </a:r>
            <a:r>
              <a:rPr lang="en-US" altLang="x-none" sz="2600" dirty="0"/>
              <a:t>each pair of factors until we find a combination that works, or exhaust all of our possible pairs of factors.</a:t>
            </a:r>
          </a:p>
          <a:p>
            <a:pPr>
              <a:spcBef>
                <a:spcPct val="30000"/>
              </a:spcBef>
            </a:pPr>
            <a:r>
              <a:rPr lang="en-US" altLang="x-none" sz="2600" dirty="0"/>
              <a:t>Keep in mind that, because some of our pairs are not identical factors, we may have to exchange some pairs of factors and make 2 attempts before we can definitely decide a particular pair of factors will not work. </a:t>
            </a:r>
          </a:p>
        </p:txBody>
      </p:sp>
      <p:sp>
        <p:nvSpPr>
          <p:cNvPr id="1260553" name="Rectangle 9"/>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0554" name="Text Box 10"/>
          <p:cNvSpPr txBox="1">
            <a:spLocks noChangeArrowheads="1"/>
          </p:cNvSpPr>
          <p:nvPr/>
        </p:nvSpPr>
        <p:spPr bwMode="auto">
          <a:xfrm>
            <a:off x="1812925"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
        <p:nvSpPr>
          <p:cNvPr id="1260555" name="Rectangle 11"/>
          <p:cNvSpPr>
            <a:spLocks noChangeArrowheads="1"/>
          </p:cNvSpPr>
          <p:nvPr/>
        </p:nvSpPr>
        <p:spPr bwMode="auto">
          <a:xfrm>
            <a:off x="8991600" y="59436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6568334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0549">
                                            <p:txEl>
                                              <p:pRg st="0" end="0"/>
                                            </p:txEl>
                                          </p:spTgt>
                                        </p:tgtEl>
                                        <p:attrNameLst>
                                          <p:attrName>style.visibility</p:attrName>
                                        </p:attrNameLst>
                                      </p:cBhvr>
                                      <p:to>
                                        <p:strVal val="visible"/>
                                      </p:to>
                                    </p:set>
                                    <p:animEffect transition="in" filter="wipe(left)">
                                      <p:cBhvr>
                                        <p:cTn id="7" dur="500"/>
                                        <p:tgtEl>
                                          <p:spTgt spid="12605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0550">
                                            <p:txEl>
                                              <p:pRg st="0" end="0"/>
                                            </p:txEl>
                                          </p:spTgt>
                                        </p:tgtEl>
                                        <p:attrNameLst>
                                          <p:attrName>style.visibility</p:attrName>
                                        </p:attrNameLst>
                                      </p:cBhvr>
                                      <p:to>
                                        <p:strVal val="visible"/>
                                      </p:to>
                                    </p:set>
                                    <p:animEffect transition="in" filter="wipe(left)">
                                      <p:cBhvr>
                                        <p:cTn id="12" dur="500"/>
                                        <p:tgtEl>
                                          <p:spTgt spid="126055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0551">
                                            <p:txEl>
                                              <p:pRg st="0" end="0"/>
                                            </p:txEl>
                                          </p:spTgt>
                                        </p:tgtEl>
                                        <p:attrNameLst>
                                          <p:attrName>style.visibility</p:attrName>
                                        </p:attrNameLst>
                                      </p:cBhvr>
                                      <p:to>
                                        <p:strVal val="visible"/>
                                      </p:to>
                                    </p:set>
                                    <p:animEffect transition="in" filter="wipe(left)">
                                      <p:cBhvr>
                                        <p:cTn id="17" dur="500"/>
                                        <p:tgtEl>
                                          <p:spTgt spid="12605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0552">
                                            <p:txEl>
                                              <p:pRg st="0" end="0"/>
                                            </p:txEl>
                                          </p:spTgt>
                                        </p:tgtEl>
                                        <p:attrNameLst>
                                          <p:attrName>style.visibility</p:attrName>
                                        </p:attrNameLst>
                                      </p:cBhvr>
                                      <p:to>
                                        <p:strVal val="visible"/>
                                      </p:to>
                                    </p:set>
                                    <p:animEffect transition="in" filter="wipe(left)">
                                      <p:cBhvr>
                                        <p:cTn id="22" dur="500"/>
                                        <p:tgtEl>
                                          <p:spTgt spid="126055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0552">
                                            <p:txEl>
                                              <p:pRg st="1" end="1"/>
                                            </p:txEl>
                                          </p:spTgt>
                                        </p:tgtEl>
                                        <p:attrNameLst>
                                          <p:attrName>style.visibility</p:attrName>
                                        </p:attrNameLst>
                                      </p:cBhvr>
                                      <p:to>
                                        <p:strVal val="visible"/>
                                      </p:to>
                                    </p:set>
                                    <p:animEffect transition="in" filter="wipe(left)">
                                      <p:cBhvr>
                                        <p:cTn id="27" dur="500"/>
                                        <p:tgtEl>
                                          <p:spTgt spid="1260552">
                                            <p:txEl>
                                              <p:pRg st="1" end="1"/>
                                            </p:txEl>
                                          </p:spTgt>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260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0549" grpId="0" build="p" autoUpdateAnimBg="0"/>
      <p:bldP spid="1260550" grpId="0" build="p" autoUpdateAnimBg="0"/>
      <p:bldP spid="1260551" grpId="0" build="p" autoUpdateAnimBg="0"/>
      <p:bldP spid="1260552" grpId="0" build="p" autoUpdateAnimBg="0"/>
      <p:bldP spid="12605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3" name="Text Box 5"/>
          <p:cNvSpPr txBox="1">
            <a:spLocks noChangeArrowheads="1"/>
          </p:cNvSpPr>
          <p:nvPr/>
        </p:nvSpPr>
        <p:spPr bwMode="auto">
          <a:xfrm>
            <a:off x="1812925" y="2009776"/>
            <a:ext cx="8610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We will be looking for a combination that gives the sum of the products of the outside terms and the inside terms equal to 20</a:t>
            </a:r>
            <a:r>
              <a:rPr lang="en-US" altLang="x-none" sz="2600" i="1"/>
              <a:t>x</a:t>
            </a:r>
            <a:r>
              <a:rPr lang="en-US" altLang="x-none" sz="2600"/>
              <a:t>.</a:t>
            </a:r>
          </a:p>
        </p:txBody>
      </p:sp>
      <p:sp>
        <p:nvSpPr>
          <p:cNvPr id="1261574" name="Text Box 6"/>
          <p:cNvSpPr txBox="1">
            <a:spLocks noChangeArrowheads="1"/>
          </p:cNvSpPr>
          <p:nvPr/>
        </p:nvSpPr>
        <p:spPr bwMode="auto">
          <a:xfrm>
            <a:off x="1600200" y="3886200"/>
            <a:ext cx="8763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dirty="0"/>
              <a:t>{</a:t>
            </a:r>
            <a:r>
              <a:rPr lang="en-US" altLang="x-none" i="1" dirty="0"/>
              <a:t>x</a:t>
            </a:r>
            <a:r>
              <a:rPr lang="en-US" altLang="x-none" dirty="0"/>
              <a:t>, 25</a:t>
            </a:r>
            <a:r>
              <a:rPr lang="en-US" altLang="x-none" i="1" dirty="0"/>
              <a:t>x</a:t>
            </a:r>
            <a:r>
              <a:rPr lang="en-US" altLang="x-none" dirty="0"/>
              <a:t>} </a:t>
            </a:r>
            <a:r>
              <a:rPr lang="en-US" altLang="x-none" dirty="0" smtClean="0"/>
              <a:t>         {</a:t>
            </a:r>
            <a:r>
              <a:rPr lang="en-US" altLang="x-none" dirty="0"/>
              <a:t>1, 4} </a:t>
            </a:r>
            <a:r>
              <a:rPr lang="en-US" altLang="x-none" dirty="0" smtClean="0"/>
              <a:t>           (</a:t>
            </a:r>
            <a:r>
              <a:rPr lang="en-US" altLang="x-none" i="1" dirty="0">
                <a:solidFill>
                  <a:schemeClr val="folHlink"/>
                </a:solidFill>
              </a:rPr>
              <a:t>x</a:t>
            </a:r>
            <a:r>
              <a:rPr lang="en-US" altLang="x-none" i="1" dirty="0"/>
              <a:t> + </a:t>
            </a:r>
            <a:r>
              <a:rPr lang="en-US" altLang="x-none" dirty="0">
                <a:solidFill>
                  <a:schemeClr val="accent2"/>
                </a:solidFill>
              </a:rPr>
              <a:t>1</a:t>
            </a:r>
            <a:r>
              <a:rPr lang="en-US" altLang="x-none" dirty="0"/>
              <a:t>)(</a:t>
            </a:r>
            <a:r>
              <a:rPr lang="en-US" altLang="x-none" dirty="0">
                <a:solidFill>
                  <a:schemeClr val="accent2"/>
                </a:solidFill>
              </a:rPr>
              <a:t>25</a:t>
            </a:r>
            <a:r>
              <a:rPr lang="en-US" altLang="x-none" i="1" dirty="0">
                <a:solidFill>
                  <a:schemeClr val="accent2"/>
                </a:solidFill>
              </a:rPr>
              <a:t>x</a:t>
            </a:r>
            <a:r>
              <a:rPr lang="en-US" altLang="x-none" dirty="0"/>
              <a:t> + </a:t>
            </a:r>
            <a:r>
              <a:rPr lang="en-US" altLang="x-none" dirty="0">
                <a:solidFill>
                  <a:schemeClr val="folHlink"/>
                </a:solidFill>
              </a:rPr>
              <a:t>4</a:t>
            </a:r>
            <a:r>
              <a:rPr lang="en-US" altLang="x-none" dirty="0"/>
              <a:t>)    </a:t>
            </a:r>
            <a:r>
              <a:rPr lang="en-US" altLang="x-none" dirty="0">
                <a:solidFill>
                  <a:srgbClr val="D02800"/>
                </a:solidFill>
              </a:rPr>
              <a:t>   </a:t>
            </a:r>
            <a:r>
              <a:rPr lang="en-US" altLang="x-none" dirty="0">
                <a:solidFill>
                  <a:schemeClr val="folHlink"/>
                </a:solidFill>
              </a:rPr>
              <a:t>4</a:t>
            </a:r>
            <a:r>
              <a:rPr lang="en-US" altLang="x-none" i="1" dirty="0">
                <a:solidFill>
                  <a:schemeClr val="folHlink"/>
                </a:solidFill>
              </a:rPr>
              <a:t>x</a:t>
            </a:r>
            <a:r>
              <a:rPr lang="en-US" altLang="x-none" dirty="0"/>
              <a:t>		</a:t>
            </a:r>
            <a:r>
              <a:rPr lang="en-US" altLang="x-none" dirty="0">
                <a:solidFill>
                  <a:schemeClr val="accent2"/>
                </a:solidFill>
              </a:rPr>
              <a:t>25</a:t>
            </a:r>
            <a:r>
              <a:rPr lang="en-US" altLang="x-none" i="1" dirty="0">
                <a:solidFill>
                  <a:schemeClr val="accent2"/>
                </a:solidFill>
              </a:rPr>
              <a:t>x</a:t>
            </a:r>
            <a:r>
              <a:rPr lang="en-US" altLang="x-none" dirty="0"/>
              <a:t>	        29</a:t>
            </a:r>
            <a:r>
              <a:rPr lang="en-US" altLang="x-none" i="1" dirty="0"/>
              <a:t>x</a:t>
            </a:r>
          </a:p>
          <a:p>
            <a:r>
              <a:rPr lang="en-US" altLang="x-none" dirty="0"/>
              <a:t>		</a:t>
            </a:r>
            <a:r>
              <a:rPr lang="en-US" altLang="x-none" dirty="0" smtClean="0"/>
              <a:t>             </a:t>
            </a:r>
            <a:r>
              <a:rPr lang="en-US" altLang="x-none" dirty="0"/>
              <a:t>(</a:t>
            </a:r>
            <a:r>
              <a:rPr lang="en-US" altLang="x-none" i="1" dirty="0">
                <a:solidFill>
                  <a:schemeClr val="folHlink"/>
                </a:solidFill>
              </a:rPr>
              <a:t>x</a:t>
            </a:r>
            <a:r>
              <a:rPr lang="en-US" altLang="x-none" i="1" dirty="0"/>
              <a:t> + </a:t>
            </a:r>
            <a:r>
              <a:rPr lang="en-US" altLang="x-none" dirty="0">
                <a:solidFill>
                  <a:schemeClr val="accent2"/>
                </a:solidFill>
              </a:rPr>
              <a:t>4</a:t>
            </a:r>
            <a:r>
              <a:rPr lang="en-US" altLang="x-none" dirty="0"/>
              <a:t>)(</a:t>
            </a:r>
            <a:r>
              <a:rPr lang="en-US" altLang="x-none" dirty="0">
                <a:solidFill>
                  <a:schemeClr val="accent2"/>
                </a:solidFill>
              </a:rPr>
              <a:t>25</a:t>
            </a:r>
            <a:r>
              <a:rPr lang="en-US" altLang="x-none" i="1" dirty="0">
                <a:solidFill>
                  <a:schemeClr val="accent2"/>
                </a:solidFill>
              </a:rPr>
              <a:t>x</a:t>
            </a:r>
            <a:r>
              <a:rPr lang="en-US" altLang="x-none" dirty="0"/>
              <a:t> + </a:t>
            </a:r>
            <a:r>
              <a:rPr lang="en-US" altLang="x-none" dirty="0">
                <a:solidFill>
                  <a:schemeClr val="folHlink"/>
                </a:solidFill>
              </a:rPr>
              <a:t>1</a:t>
            </a:r>
            <a:r>
              <a:rPr lang="en-US" altLang="x-none" dirty="0"/>
              <a:t>)       </a:t>
            </a:r>
            <a:r>
              <a:rPr lang="en-US" altLang="x-none" dirty="0">
                <a:solidFill>
                  <a:srgbClr val="D02800"/>
                </a:solidFill>
              </a:rPr>
              <a:t>  </a:t>
            </a:r>
            <a:r>
              <a:rPr lang="en-US" altLang="x-none" i="1" dirty="0">
                <a:solidFill>
                  <a:schemeClr val="folHlink"/>
                </a:solidFill>
              </a:rPr>
              <a:t>x</a:t>
            </a:r>
            <a:r>
              <a:rPr lang="en-US" altLang="x-none" dirty="0"/>
              <a:t>	    </a:t>
            </a:r>
            <a:r>
              <a:rPr lang="en-US" altLang="x-none" dirty="0" smtClean="0"/>
              <a:t>           </a:t>
            </a:r>
            <a:r>
              <a:rPr lang="en-US" altLang="x-none" dirty="0">
                <a:solidFill>
                  <a:schemeClr val="accent2"/>
                </a:solidFill>
              </a:rPr>
              <a:t>100</a:t>
            </a:r>
            <a:r>
              <a:rPr lang="en-US" altLang="x-none" i="1" dirty="0">
                <a:solidFill>
                  <a:schemeClr val="accent2"/>
                </a:solidFill>
              </a:rPr>
              <a:t>x</a:t>
            </a:r>
            <a:r>
              <a:rPr lang="en-US" altLang="x-none" dirty="0"/>
              <a:t>	     </a:t>
            </a:r>
            <a:r>
              <a:rPr lang="en-US" altLang="x-none" dirty="0" smtClean="0"/>
              <a:t>   </a:t>
            </a:r>
            <a:r>
              <a:rPr lang="en-US" altLang="x-none" dirty="0"/>
              <a:t>101</a:t>
            </a:r>
            <a:r>
              <a:rPr lang="en-US" altLang="x-none" i="1" dirty="0"/>
              <a:t>x</a:t>
            </a:r>
          </a:p>
          <a:p>
            <a:r>
              <a:rPr lang="en-US" altLang="x-none" dirty="0"/>
              <a:t>{</a:t>
            </a:r>
            <a:r>
              <a:rPr lang="en-US" altLang="x-none" i="1" dirty="0"/>
              <a:t>x</a:t>
            </a:r>
            <a:r>
              <a:rPr lang="en-US" altLang="x-none" dirty="0"/>
              <a:t>, 25</a:t>
            </a:r>
            <a:r>
              <a:rPr lang="en-US" altLang="x-none" i="1" dirty="0"/>
              <a:t>x</a:t>
            </a:r>
            <a:r>
              <a:rPr lang="en-US" altLang="x-none" dirty="0" smtClean="0"/>
              <a:t>}            </a:t>
            </a:r>
            <a:r>
              <a:rPr lang="en-US" altLang="x-none" dirty="0"/>
              <a:t>{2, 2} </a:t>
            </a:r>
            <a:r>
              <a:rPr lang="en-US" altLang="x-none" dirty="0" smtClean="0"/>
              <a:t>         (</a:t>
            </a:r>
            <a:r>
              <a:rPr lang="en-US" altLang="x-none" i="1" dirty="0">
                <a:solidFill>
                  <a:schemeClr val="folHlink"/>
                </a:solidFill>
              </a:rPr>
              <a:t>x</a:t>
            </a:r>
            <a:r>
              <a:rPr lang="en-US" altLang="x-none" i="1" dirty="0"/>
              <a:t> + </a:t>
            </a:r>
            <a:r>
              <a:rPr lang="en-US" altLang="x-none" dirty="0">
                <a:solidFill>
                  <a:schemeClr val="accent2"/>
                </a:solidFill>
              </a:rPr>
              <a:t>2</a:t>
            </a:r>
            <a:r>
              <a:rPr lang="en-US" altLang="x-none" dirty="0"/>
              <a:t>)(</a:t>
            </a:r>
            <a:r>
              <a:rPr lang="en-US" altLang="x-none" dirty="0">
                <a:solidFill>
                  <a:schemeClr val="accent2"/>
                </a:solidFill>
              </a:rPr>
              <a:t>25</a:t>
            </a:r>
            <a:r>
              <a:rPr lang="en-US" altLang="x-none" i="1" dirty="0">
                <a:solidFill>
                  <a:schemeClr val="accent2"/>
                </a:solidFill>
              </a:rPr>
              <a:t>x</a:t>
            </a:r>
            <a:r>
              <a:rPr lang="en-US" altLang="x-none" dirty="0"/>
              <a:t> + </a:t>
            </a:r>
            <a:r>
              <a:rPr lang="en-US" altLang="x-none" dirty="0">
                <a:solidFill>
                  <a:schemeClr val="folHlink"/>
                </a:solidFill>
              </a:rPr>
              <a:t>2</a:t>
            </a:r>
            <a:r>
              <a:rPr lang="en-US" altLang="x-none" dirty="0"/>
              <a:t>)    </a:t>
            </a:r>
            <a:r>
              <a:rPr lang="en-US" altLang="x-none" dirty="0">
                <a:solidFill>
                  <a:srgbClr val="D02800"/>
                </a:solidFill>
              </a:rPr>
              <a:t>   </a:t>
            </a:r>
            <a:r>
              <a:rPr lang="en-US" altLang="x-none" dirty="0">
                <a:solidFill>
                  <a:schemeClr val="folHlink"/>
                </a:solidFill>
              </a:rPr>
              <a:t>2</a:t>
            </a:r>
            <a:r>
              <a:rPr lang="en-US" altLang="x-none" i="1" dirty="0">
                <a:solidFill>
                  <a:schemeClr val="folHlink"/>
                </a:solidFill>
              </a:rPr>
              <a:t>x</a:t>
            </a:r>
            <a:r>
              <a:rPr lang="en-US" altLang="x-none" dirty="0"/>
              <a:t>		</a:t>
            </a:r>
            <a:r>
              <a:rPr lang="en-US" altLang="x-none" dirty="0">
                <a:solidFill>
                  <a:schemeClr val="accent2"/>
                </a:solidFill>
              </a:rPr>
              <a:t>50</a:t>
            </a:r>
            <a:r>
              <a:rPr lang="en-US" altLang="x-none" i="1" dirty="0">
                <a:solidFill>
                  <a:schemeClr val="accent2"/>
                </a:solidFill>
              </a:rPr>
              <a:t>x</a:t>
            </a:r>
            <a:r>
              <a:rPr lang="en-US" altLang="x-none" dirty="0"/>
              <a:t>	        52</a:t>
            </a:r>
            <a:r>
              <a:rPr lang="en-US" altLang="x-none" i="1" dirty="0"/>
              <a:t>x</a:t>
            </a:r>
          </a:p>
        </p:txBody>
      </p:sp>
      <p:grpSp>
        <p:nvGrpSpPr>
          <p:cNvPr id="1261575" name="Group 7"/>
          <p:cNvGrpSpPr>
            <a:grpSpLocks/>
          </p:cNvGrpSpPr>
          <p:nvPr/>
        </p:nvGrpSpPr>
        <p:grpSpPr bwMode="auto">
          <a:xfrm>
            <a:off x="1600200" y="2895604"/>
            <a:ext cx="8915400" cy="646113"/>
            <a:chOff x="0" y="2064"/>
            <a:chExt cx="5616" cy="407"/>
          </a:xfrm>
        </p:grpSpPr>
        <p:sp>
          <p:nvSpPr>
            <p:cNvPr id="1261576" name="Text Box 8"/>
            <p:cNvSpPr txBox="1">
              <a:spLocks noChangeArrowheads="1"/>
            </p:cNvSpPr>
            <p:nvPr/>
          </p:nvSpPr>
          <p:spPr bwMode="auto">
            <a:xfrm>
              <a:off x="0"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1"/>
                  </a:solidFill>
                </a:rPr>
                <a:t>Factors of 25</a:t>
              </a:r>
              <a:r>
                <a:rPr lang="en-US" altLang="x-none" i="1">
                  <a:solidFill>
                    <a:schemeClr val="accent1"/>
                  </a:solidFill>
                </a:rPr>
                <a:t>x</a:t>
              </a:r>
              <a:r>
                <a:rPr lang="en-US" altLang="x-none" baseline="30000">
                  <a:solidFill>
                    <a:schemeClr val="accent1"/>
                  </a:solidFill>
                </a:rPr>
                <a:t>2</a:t>
              </a:r>
            </a:p>
          </p:txBody>
        </p:sp>
        <p:sp>
          <p:nvSpPr>
            <p:cNvPr id="1261577" name="Text Box 9"/>
            <p:cNvSpPr txBox="1">
              <a:spLocks noChangeArrowheads="1"/>
            </p:cNvSpPr>
            <p:nvPr/>
          </p:nvSpPr>
          <p:spPr bwMode="auto">
            <a:xfrm>
              <a:off x="1392" y="2064"/>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1"/>
                  </a:solidFill>
                </a:rPr>
                <a:t>Resulting Binomials</a:t>
              </a:r>
            </a:p>
          </p:txBody>
        </p:sp>
        <p:sp>
          <p:nvSpPr>
            <p:cNvPr id="1261578" name="Text Box 10"/>
            <p:cNvSpPr txBox="1">
              <a:spLocks noChangeArrowheads="1"/>
            </p:cNvSpPr>
            <p:nvPr/>
          </p:nvSpPr>
          <p:spPr bwMode="auto">
            <a:xfrm>
              <a:off x="2304" y="2064"/>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1"/>
                  </a:solidFill>
                </a:rPr>
                <a:t>Product of Outside Terms</a:t>
              </a:r>
            </a:p>
          </p:txBody>
        </p:sp>
        <p:sp>
          <p:nvSpPr>
            <p:cNvPr id="1261579" name="Text Box 11"/>
            <p:cNvSpPr txBox="1">
              <a:spLocks noChangeArrowheads="1"/>
            </p:cNvSpPr>
            <p:nvPr/>
          </p:nvSpPr>
          <p:spPr bwMode="auto">
            <a:xfrm>
              <a:off x="3600" y="2064"/>
              <a:ext cx="11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1"/>
                  </a:solidFill>
                </a:rPr>
                <a:t>Product of Inside Terms</a:t>
              </a:r>
            </a:p>
          </p:txBody>
        </p:sp>
        <p:sp>
          <p:nvSpPr>
            <p:cNvPr id="1261580" name="Text Box 12"/>
            <p:cNvSpPr txBox="1">
              <a:spLocks noChangeArrowheads="1"/>
            </p:cNvSpPr>
            <p:nvPr/>
          </p:nvSpPr>
          <p:spPr bwMode="auto">
            <a:xfrm>
              <a:off x="4752" y="2064"/>
              <a:ext cx="8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1"/>
                  </a:solidFill>
                </a:rPr>
                <a:t>Sum of Products</a:t>
              </a:r>
            </a:p>
          </p:txBody>
        </p:sp>
        <p:sp>
          <p:nvSpPr>
            <p:cNvPr id="1261581" name="Text Box 13"/>
            <p:cNvSpPr txBox="1">
              <a:spLocks noChangeArrowheads="1"/>
            </p:cNvSpPr>
            <p:nvPr/>
          </p:nvSpPr>
          <p:spPr bwMode="auto">
            <a:xfrm>
              <a:off x="672"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1"/>
                  </a:solidFill>
                </a:rPr>
                <a:t>Factors of 4</a:t>
              </a:r>
              <a:endParaRPr lang="en-US" altLang="x-none" baseline="30000">
                <a:solidFill>
                  <a:schemeClr val="accent1"/>
                </a:solidFill>
              </a:endParaRPr>
            </a:p>
          </p:txBody>
        </p:sp>
      </p:grpSp>
      <p:grpSp>
        <p:nvGrpSpPr>
          <p:cNvPr id="1261582" name="Group 14"/>
          <p:cNvGrpSpPr>
            <a:grpSpLocks/>
          </p:cNvGrpSpPr>
          <p:nvPr/>
        </p:nvGrpSpPr>
        <p:grpSpPr bwMode="auto">
          <a:xfrm>
            <a:off x="1600200" y="4937810"/>
            <a:ext cx="8915400" cy="849320"/>
            <a:chOff x="48" y="3696"/>
            <a:chExt cx="5616" cy="535"/>
          </a:xfrm>
        </p:grpSpPr>
        <p:sp>
          <p:nvSpPr>
            <p:cNvPr id="1261583" name="Rectangle 15"/>
            <p:cNvSpPr>
              <a:spLocks noChangeArrowheads="1"/>
            </p:cNvSpPr>
            <p:nvPr/>
          </p:nvSpPr>
          <p:spPr bwMode="auto">
            <a:xfrm>
              <a:off x="5040" y="3991"/>
              <a:ext cx="384" cy="240"/>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1584" name="Text Box 16"/>
            <p:cNvSpPr txBox="1">
              <a:spLocks noChangeArrowheads="1"/>
            </p:cNvSpPr>
            <p:nvPr/>
          </p:nvSpPr>
          <p:spPr bwMode="auto">
            <a:xfrm>
              <a:off x="48" y="3696"/>
              <a:ext cx="56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dirty="0"/>
                <a:t>{5</a:t>
              </a:r>
              <a:r>
                <a:rPr lang="en-US" altLang="x-none" i="1" dirty="0"/>
                <a:t>x</a:t>
              </a:r>
              <a:r>
                <a:rPr lang="en-US" altLang="x-none" dirty="0"/>
                <a:t>, 5</a:t>
              </a:r>
              <a:r>
                <a:rPr lang="en-US" altLang="x-none" i="1" dirty="0"/>
                <a:t>x</a:t>
              </a:r>
              <a:r>
                <a:rPr lang="en-US" altLang="x-none" dirty="0" smtClean="0"/>
                <a:t>}             </a:t>
              </a:r>
              <a:r>
                <a:rPr lang="en-US" altLang="x-none" dirty="0"/>
                <a:t>{2, 2} </a:t>
              </a:r>
              <a:r>
                <a:rPr lang="en-US" altLang="x-none" dirty="0" smtClean="0"/>
                <a:t>         (</a:t>
              </a:r>
              <a:r>
                <a:rPr lang="en-US" altLang="x-none" dirty="0">
                  <a:solidFill>
                    <a:schemeClr val="folHlink"/>
                  </a:solidFill>
                </a:rPr>
                <a:t>5</a:t>
              </a:r>
              <a:r>
                <a:rPr lang="en-US" altLang="x-none" i="1" dirty="0">
                  <a:solidFill>
                    <a:schemeClr val="folHlink"/>
                  </a:solidFill>
                </a:rPr>
                <a:t>x</a:t>
              </a:r>
              <a:r>
                <a:rPr lang="en-US" altLang="x-none" i="1" dirty="0"/>
                <a:t> + </a:t>
              </a:r>
              <a:r>
                <a:rPr lang="en-US" altLang="x-none" dirty="0">
                  <a:solidFill>
                    <a:schemeClr val="accent2"/>
                  </a:solidFill>
                </a:rPr>
                <a:t>2</a:t>
              </a:r>
              <a:r>
                <a:rPr lang="en-US" altLang="x-none" dirty="0"/>
                <a:t>)(</a:t>
              </a:r>
              <a:r>
                <a:rPr lang="en-US" altLang="x-none" dirty="0">
                  <a:solidFill>
                    <a:schemeClr val="accent2"/>
                  </a:solidFill>
                </a:rPr>
                <a:t>5</a:t>
              </a:r>
              <a:r>
                <a:rPr lang="en-US" altLang="x-none" i="1" dirty="0">
                  <a:solidFill>
                    <a:schemeClr val="accent2"/>
                  </a:solidFill>
                </a:rPr>
                <a:t>x</a:t>
              </a:r>
              <a:r>
                <a:rPr lang="en-US" altLang="x-none" dirty="0"/>
                <a:t> + </a:t>
              </a:r>
              <a:r>
                <a:rPr lang="en-US" altLang="x-none" dirty="0">
                  <a:solidFill>
                    <a:schemeClr val="folHlink"/>
                  </a:solidFill>
                </a:rPr>
                <a:t>2</a:t>
              </a:r>
              <a:r>
                <a:rPr lang="en-US" altLang="x-none" dirty="0"/>
                <a:t>)    </a:t>
              </a:r>
              <a:r>
                <a:rPr lang="en-US" altLang="x-none" dirty="0">
                  <a:solidFill>
                    <a:srgbClr val="D02800"/>
                  </a:solidFill>
                </a:rPr>
                <a:t>  </a:t>
              </a:r>
              <a:r>
                <a:rPr lang="en-US" altLang="x-none" dirty="0">
                  <a:solidFill>
                    <a:schemeClr val="folHlink"/>
                  </a:solidFill>
                </a:rPr>
                <a:t>10</a:t>
              </a:r>
              <a:r>
                <a:rPr lang="en-US" altLang="x-none" i="1" dirty="0">
                  <a:solidFill>
                    <a:schemeClr val="folHlink"/>
                  </a:solidFill>
                </a:rPr>
                <a:t>x</a:t>
              </a:r>
              <a:r>
                <a:rPr lang="en-US" altLang="x-none" dirty="0"/>
                <a:t>		</a:t>
              </a:r>
              <a:r>
                <a:rPr lang="en-US" altLang="x-none" dirty="0">
                  <a:solidFill>
                    <a:schemeClr val="accent2"/>
                  </a:solidFill>
                </a:rPr>
                <a:t>10</a:t>
              </a:r>
              <a:r>
                <a:rPr lang="en-US" altLang="x-none" i="1" dirty="0">
                  <a:solidFill>
                    <a:schemeClr val="accent2"/>
                  </a:solidFill>
                </a:rPr>
                <a:t>x</a:t>
              </a:r>
              <a:r>
                <a:rPr lang="en-US" altLang="x-none" dirty="0"/>
                <a:t>	        20</a:t>
              </a:r>
              <a:r>
                <a:rPr lang="en-US" altLang="x-none" i="1" dirty="0"/>
                <a:t>x</a:t>
              </a:r>
              <a:endParaRPr lang="en-US" altLang="x-none" dirty="0"/>
            </a:p>
          </p:txBody>
        </p:sp>
      </p:grpSp>
      <p:sp>
        <p:nvSpPr>
          <p:cNvPr id="1261585" name="Rectangle 1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1586" name="Text Box 18"/>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
        <p:nvSpPr>
          <p:cNvPr id="1261587" name="Rectangle 19"/>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21260540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1573">
                                            <p:txEl>
                                              <p:pRg st="0" end="0"/>
                                            </p:txEl>
                                          </p:spTgt>
                                        </p:tgtEl>
                                        <p:attrNameLst>
                                          <p:attrName>style.visibility</p:attrName>
                                        </p:attrNameLst>
                                      </p:cBhvr>
                                      <p:to>
                                        <p:strVal val="visible"/>
                                      </p:to>
                                    </p:set>
                                    <p:animEffect transition="in" filter="wipe(left)">
                                      <p:cBhvr>
                                        <p:cTn id="7" dur="500"/>
                                        <p:tgtEl>
                                          <p:spTgt spid="12615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61575"/>
                                        </p:tgtEl>
                                        <p:attrNameLst>
                                          <p:attrName>style.visibility</p:attrName>
                                        </p:attrNameLst>
                                      </p:cBhvr>
                                      <p:to>
                                        <p:strVal val="visible"/>
                                      </p:to>
                                    </p:set>
                                    <p:animEffect transition="in" filter="wipe(left)">
                                      <p:cBhvr>
                                        <p:cTn id="12" dur="500"/>
                                        <p:tgtEl>
                                          <p:spTgt spid="12615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1574">
                                            <p:txEl>
                                              <p:pRg st="0" end="0"/>
                                            </p:txEl>
                                          </p:spTgt>
                                        </p:tgtEl>
                                        <p:attrNameLst>
                                          <p:attrName>style.visibility</p:attrName>
                                        </p:attrNameLst>
                                      </p:cBhvr>
                                      <p:to>
                                        <p:strVal val="visible"/>
                                      </p:to>
                                    </p:set>
                                    <p:animEffect transition="in" filter="wipe(left)">
                                      <p:cBhvr>
                                        <p:cTn id="17" dur="500"/>
                                        <p:tgtEl>
                                          <p:spTgt spid="126157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1574">
                                            <p:txEl>
                                              <p:pRg st="1" end="1"/>
                                            </p:txEl>
                                          </p:spTgt>
                                        </p:tgtEl>
                                        <p:attrNameLst>
                                          <p:attrName>style.visibility</p:attrName>
                                        </p:attrNameLst>
                                      </p:cBhvr>
                                      <p:to>
                                        <p:strVal val="visible"/>
                                      </p:to>
                                    </p:set>
                                    <p:animEffect transition="in" filter="wipe(left)">
                                      <p:cBhvr>
                                        <p:cTn id="22" dur="500"/>
                                        <p:tgtEl>
                                          <p:spTgt spid="126157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1574">
                                            <p:txEl>
                                              <p:pRg st="2" end="2"/>
                                            </p:txEl>
                                          </p:spTgt>
                                        </p:tgtEl>
                                        <p:attrNameLst>
                                          <p:attrName>style.visibility</p:attrName>
                                        </p:attrNameLst>
                                      </p:cBhvr>
                                      <p:to>
                                        <p:strVal val="visible"/>
                                      </p:to>
                                    </p:set>
                                    <p:animEffect transition="in" filter="wipe(left)">
                                      <p:cBhvr>
                                        <p:cTn id="27" dur="500"/>
                                        <p:tgtEl>
                                          <p:spTgt spid="1261574">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261582"/>
                                        </p:tgtEl>
                                        <p:attrNameLst>
                                          <p:attrName>style.visibility</p:attrName>
                                        </p:attrNameLst>
                                      </p:cBhvr>
                                      <p:to>
                                        <p:strVal val="visible"/>
                                      </p:to>
                                    </p:set>
                                    <p:animEffect transition="in" filter="wipe(left)">
                                      <p:cBhvr>
                                        <p:cTn id="32" dur="500"/>
                                        <p:tgtEl>
                                          <p:spTgt spid="1261582"/>
                                        </p:tgtEl>
                                      </p:cBhvr>
                                    </p:animEffect>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1261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1573" grpId="0" build="p" autoUpdateAnimBg="0"/>
      <p:bldP spid="1261574" grpId="0" build="p" autoUpdateAnimBg="0"/>
      <p:bldP spid="126158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7" name="Text Box 5"/>
          <p:cNvSpPr txBox="1">
            <a:spLocks noChangeArrowheads="1"/>
          </p:cNvSpPr>
          <p:nvPr/>
        </p:nvSpPr>
        <p:spPr bwMode="auto">
          <a:xfrm>
            <a:off x="1752600" y="2133601"/>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Check the resulting factorization using the FOIL method.</a:t>
            </a:r>
          </a:p>
        </p:txBody>
      </p:sp>
      <p:sp>
        <p:nvSpPr>
          <p:cNvPr id="1262598" name="Text Box 6"/>
          <p:cNvSpPr txBox="1">
            <a:spLocks noChangeArrowheads="1"/>
          </p:cNvSpPr>
          <p:nvPr/>
        </p:nvSpPr>
        <p:spPr bwMode="auto">
          <a:xfrm>
            <a:off x="2209800" y="3133726"/>
            <a:ext cx="274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(5</a:t>
            </a:r>
            <a:r>
              <a:rPr lang="en-US" altLang="x-none" sz="2800" i="1"/>
              <a:t>x</a:t>
            </a:r>
            <a:r>
              <a:rPr lang="en-US" altLang="x-none" sz="2800"/>
              <a:t> + 2)(5</a:t>
            </a:r>
            <a:r>
              <a:rPr lang="en-US" altLang="x-none" sz="2800" i="1"/>
              <a:t>x</a:t>
            </a:r>
            <a:r>
              <a:rPr lang="en-US" altLang="x-none" sz="2800"/>
              <a:t> + 2) =</a:t>
            </a:r>
            <a:endParaRPr lang="en-US" altLang="x-none"/>
          </a:p>
        </p:txBody>
      </p:sp>
      <p:sp>
        <p:nvSpPr>
          <p:cNvPr id="1262599" name="Text Box 7"/>
          <p:cNvSpPr txBox="1">
            <a:spLocks noChangeArrowheads="1"/>
          </p:cNvSpPr>
          <p:nvPr/>
        </p:nvSpPr>
        <p:spPr bwMode="auto">
          <a:xfrm>
            <a:off x="4495800" y="3819526"/>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t>= </a:t>
            </a:r>
            <a:r>
              <a:rPr lang="en-US" altLang="x-none" sz="2800"/>
              <a:t>25</a:t>
            </a:r>
            <a:r>
              <a:rPr lang="en-US" altLang="x-none" sz="2800" i="1"/>
              <a:t>x</a:t>
            </a:r>
            <a:r>
              <a:rPr lang="en-US" altLang="x-none" sz="2800" baseline="30000"/>
              <a:t>2</a:t>
            </a:r>
            <a:r>
              <a:rPr lang="en-US" altLang="x-none" sz="2800"/>
              <a:t> + 10</a:t>
            </a:r>
            <a:r>
              <a:rPr lang="en-US" altLang="x-none" sz="2800" i="1"/>
              <a:t>x</a:t>
            </a:r>
            <a:r>
              <a:rPr lang="en-US" altLang="x-none" sz="2800"/>
              <a:t> + 10</a:t>
            </a:r>
            <a:r>
              <a:rPr lang="en-US" altLang="x-none" sz="2800" i="1"/>
              <a:t>x</a:t>
            </a:r>
            <a:r>
              <a:rPr lang="en-US" altLang="x-none" sz="2800"/>
              <a:t> + 4</a:t>
            </a:r>
            <a:endParaRPr lang="en-US" altLang="x-none"/>
          </a:p>
        </p:txBody>
      </p:sp>
      <p:grpSp>
        <p:nvGrpSpPr>
          <p:cNvPr id="1262600" name="Group 8"/>
          <p:cNvGrpSpPr>
            <a:grpSpLocks/>
          </p:cNvGrpSpPr>
          <p:nvPr/>
        </p:nvGrpSpPr>
        <p:grpSpPr bwMode="auto">
          <a:xfrm>
            <a:off x="5029200" y="2752726"/>
            <a:ext cx="4648200" cy="900113"/>
            <a:chOff x="2208" y="1488"/>
            <a:chExt cx="2928" cy="567"/>
          </a:xfrm>
        </p:grpSpPr>
        <p:grpSp>
          <p:nvGrpSpPr>
            <p:cNvPr id="1262601" name="Group 9"/>
            <p:cNvGrpSpPr>
              <a:grpSpLocks/>
            </p:cNvGrpSpPr>
            <p:nvPr/>
          </p:nvGrpSpPr>
          <p:grpSpPr bwMode="auto">
            <a:xfrm>
              <a:off x="2208" y="1488"/>
              <a:ext cx="720" cy="567"/>
              <a:chOff x="2208" y="1392"/>
              <a:chExt cx="720" cy="567"/>
            </a:xfrm>
          </p:grpSpPr>
          <p:sp>
            <p:nvSpPr>
              <p:cNvPr id="1262602" name="Text Box 10"/>
              <p:cNvSpPr txBox="1">
                <a:spLocks noChangeArrowheads="1"/>
              </p:cNvSpPr>
              <p:nvPr/>
            </p:nvSpPr>
            <p:spPr bwMode="auto">
              <a:xfrm>
                <a:off x="2208" y="16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5</a:t>
                </a:r>
                <a:r>
                  <a:rPr lang="en-US" altLang="x-none" sz="2800" i="1"/>
                  <a:t>x</a:t>
                </a:r>
                <a:r>
                  <a:rPr lang="en-US" altLang="x-none" sz="2800"/>
                  <a:t>(5</a:t>
                </a:r>
                <a:r>
                  <a:rPr lang="en-US" altLang="x-none" sz="2800" i="1"/>
                  <a:t>x)</a:t>
                </a:r>
                <a:endParaRPr lang="en-US" altLang="x-none" sz="2800" baseline="30000"/>
              </a:p>
            </p:txBody>
          </p:sp>
          <p:sp>
            <p:nvSpPr>
              <p:cNvPr id="1262603" name="Text Box 11"/>
              <p:cNvSpPr txBox="1">
                <a:spLocks noChangeArrowheads="1"/>
              </p:cNvSpPr>
              <p:nvPr/>
            </p:nvSpPr>
            <p:spPr bwMode="auto">
              <a:xfrm>
                <a:off x="2400"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F</a:t>
                </a:r>
              </a:p>
            </p:txBody>
          </p:sp>
        </p:grpSp>
        <p:grpSp>
          <p:nvGrpSpPr>
            <p:cNvPr id="1262604" name="Group 12"/>
            <p:cNvGrpSpPr>
              <a:grpSpLocks/>
            </p:cNvGrpSpPr>
            <p:nvPr/>
          </p:nvGrpSpPr>
          <p:grpSpPr bwMode="auto">
            <a:xfrm>
              <a:off x="2880" y="1488"/>
              <a:ext cx="912" cy="567"/>
              <a:chOff x="2880" y="1392"/>
              <a:chExt cx="912" cy="567"/>
            </a:xfrm>
          </p:grpSpPr>
          <p:sp>
            <p:nvSpPr>
              <p:cNvPr id="1262605" name="Text Box 13"/>
              <p:cNvSpPr txBox="1">
                <a:spLocks noChangeArrowheads="1"/>
              </p:cNvSpPr>
              <p:nvPr/>
            </p:nvSpPr>
            <p:spPr bwMode="auto">
              <a:xfrm>
                <a:off x="2880" y="1632"/>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+ 5</a:t>
                </a:r>
                <a:r>
                  <a:rPr lang="en-US" altLang="x-none" sz="2800" i="1"/>
                  <a:t>x</a:t>
                </a:r>
                <a:r>
                  <a:rPr lang="en-US" altLang="x-none" sz="2800"/>
                  <a:t>(2)</a:t>
                </a:r>
                <a:endParaRPr lang="en-US" altLang="x-none"/>
              </a:p>
            </p:txBody>
          </p:sp>
          <p:sp>
            <p:nvSpPr>
              <p:cNvPr id="1262606" name="Text Box 14"/>
              <p:cNvSpPr txBox="1">
                <a:spLocks noChangeArrowheads="1"/>
              </p:cNvSpPr>
              <p:nvPr/>
            </p:nvSpPr>
            <p:spPr bwMode="auto">
              <a:xfrm>
                <a:off x="3216"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O</a:t>
                </a:r>
              </a:p>
            </p:txBody>
          </p:sp>
        </p:grpSp>
        <p:grpSp>
          <p:nvGrpSpPr>
            <p:cNvPr id="1262607" name="Group 15"/>
            <p:cNvGrpSpPr>
              <a:grpSpLocks/>
            </p:cNvGrpSpPr>
            <p:nvPr/>
          </p:nvGrpSpPr>
          <p:grpSpPr bwMode="auto">
            <a:xfrm>
              <a:off x="3648" y="1488"/>
              <a:ext cx="816" cy="567"/>
              <a:chOff x="3648" y="1488"/>
              <a:chExt cx="816" cy="567"/>
            </a:xfrm>
          </p:grpSpPr>
          <p:sp>
            <p:nvSpPr>
              <p:cNvPr id="1262608" name="Text Box 16"/>
              <p:cNvSpPr txBox="1">
                <a:spLocks noChangeArrowheads="1"/>
              </p:cNvSpPr>
              <p:nvPr/>
            </p:nvSpPr>
            <p:spPr bwMode="auto">
              <a:xfrm>
                <a:off x="3648" y="1728"/>
                <a:ext cx="8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+ 2(5</a:t>
                </a:r>
                <a:r>
                  <a:rPr lang="en-US" altLang="x-none" sz="2800" i="1"/>
                  <a:t>x</a:t>
                </a:r>
                <a:r>
                  <a:rPr lang="en-US" altLang="x-none" sz="2800"/>
                  <a:t>)</a:t>
                </a:r>
                <a:endParaRPr lang="en-US" altLang="x-none"/>
              </a:p>
            </p:txBody>
          </p:sp>
          <p:sp>
            <p:nvSpPr>
              <p:cNvPr id="1262609" name="Text Box 17"/>
              <p:cNvSpPr txBox="1">
                <a:spLocks noChangeArrowheads="1"/>
              </p:cNvSpPr>
              <p:nvPr/>
            </p:nvSpPr>
            <p:spPr bwMode="auto">
              <a:xfrm>
                <a:off x="4032" y="1488"/>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I</a:t>
                </a:r>
              </a:p>
            </p:txBody>
          </p:sp>
        </p:grpSp>
        <p:grpSp>
          <p:nvGrpSpPr>
            <p:cNvPr id="1262610" name="Group 18"/>
            <p:cNvGrpSpPr>
              <a:grpSpLocks/>
            </p:cNvGrpSpPr>
            <p:nvPr/>
          </p:nvGrpSpPr>
          <p:grpSpPr bwMode="auto">
            <a:xfrm>
              <a:off x="4416" y="1488"/>
              <a:ext cx="720" cy="567"/>
              <a:chOff x="4416" y="1392"/>
              <a:chExt cx="720" cy="567"/>
            </a:xfrm>
          </p:grpSpPr>
          <p:sp>
            <p:nvSpPr>
              <p:cNvPr id="1262611" name="Text Box 19"/>
              <p:cNvSpPr txBox="1">
                <a:spLocks noChangeArrowheads="1"/>
              </p:cNvSpPr>
              <p:nvPr/>
            </p:nvSpPr>
            <p:spPr bwMode="auto">
              <a:xfrm>
                <a:off x="4416" y="16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+ 2(2)</a:t>
                </a:r>
                <a:endParaRPr lang="en-US" altLang="x-none"/>
              </a:p>
            </p:txBody>
          </p:sp>
          <p:sp>
            <p:nvSpPr>
              <p:cNvPr id="1262612" name="Text Box 20"/>
              <p:cNvSpPr txBox="1">
                <a:spLocks noChangeArrowheads="1"/>
              </p:cNvSpPr>
              <p:nvPr/>
            </p:nvSpPr>
            <p:spPr bwMode="auto">
              <a:xfrm>
                <a:off x="4704"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L</a:t>
                </a:r>
              </a:p>
            </p:txBody>
          </p:sp>
        </p:grpSp>
      </p:grpSp>
      <p:sp>
        <p:nvSpPr>
          <p:cNvPr id="1262613" name="Text Box 21"/>
          <p:cNvSpPr txBox="1">
            <a:spLocks noChangeArrowheads="1"/>
          </p:cNvSpPr>
          <p:nvPr/>
        </p:nvSpPr>
        <p:spPr bwMode="auto">
          <a:xfrm>
            <a:off x="4495800" y="4429126"/>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t>= </a:t>
            </a:r>
            <a:r>
              <a:rPr lang="en-US" altLang="x-none" sz="2800"/>
              <a:t>25</a:t>
            </a:r>
            <a:r>
              <a:rPr lang="en-US" altLang="x-none" sz="2800" i="1"/>
              <a:t>x</a:t>
            </a:r>
            <a:r>
              <a:rPr lang="en-US" altLang="x-none" sz="2800" baseline="30000"/>
              <a:t>2</a:t>
            </a:r>
            <a:r>
              <a:rPr lang="en-US" altLang="x-none" sz="2800"/>
              <a:t> + 20</a:t>
            </a:r>
            <a:r>
              <a:rPr lang="en-US" altLang="x-none" sz="2800" i="1"/>
              <a:t>x</a:t>
            </a:r>
            <a:r>
              <a:rPr lang="en-US" altLang="x-none" sz="2800"/>
              <a:t> + 4</a:t>
            </a:r>
            <a:endParaRPr lang="en-US" altLang="x-none"/>
          </a:p>
        </p:txBody>
      </p:sp>
      <p:sp>
        <p:nvSpPr>
          <p:cNvPr id="1262614" name="Text Box 22"/>
          <p:cNvSpPr txBox="1">
            <a:spLocks noChangeArrowheads="1"/>
          </p:cNvSpPr>
          <p:nvPr/>
        </p:nvSpPr>
        <p:spPr bwMode="auto">
          <a:xfrm>
            <a:off x="1905000" y="52578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So our final answer when asked to factor 25</a:t>
            </a:r>
            <a:r>
              <a:rPr lang="en-US" altLang="x-none" sz="2800" i="1"/>
              <a:t>x</a:t>
            </a:r>
            <a:r>
              <a:rPr lang="en-US" altLang="x-none" sz="2800" baseline="30000"/>
              <a:t>2</a:t>
            </a:r>
            <a:r>
              <a:rPr lang="en-US" altLang="x-none" sz="2800"/>
              <a:t> + 20</a:t>
            </a:r>
            <a:r>
              <a:rPr lang="en-US" altLang="x-none" sz="2800" i="1"/>
              <a:t>x</a:t>
            </a:r>
            <a:r>
              <a:rPr lang="en-US" altLang="x-none" sz="2800"/>
              <a:t> + 4 will be (5</a:t>
            </a:r>
            <a:r>
              <a:rPr lang="en-US" altLang="x-none" sz="2800" i="1"/>
              <a:t>x</a:t>
            </a:r>
            <a:r>
              <a:rPr lang="en-US" altLang="x-none" sz="2800"/>
              <a:t> + 2)(5</a:t>
            </a:r>
            <a:r>
              <a:rPr lang="en-US" altLang="x-none" sz="2800" i="1"/>
              <a:t>x</a:t>
            </a:r>
            <a:r>
              <a:rPr lang="en-US" altLang="x-none" sz="2800"/>
              <a:t> + 2) or (5</a:t>
            </a:r>
            <a:r>
              <a:rPr lang="en-US" altLang="x-none" sz="2800" i="1"/>
              <a:t>x</a:t>
            </a:r>
            <a:r>
              <a:rPr lang="en-US" altLang="x-none" sz="2800"/>
              <a:t> + 2)</a:t>
            </a:r>
            <a:r>
              <a:rPr lang="en-US" altLang="x-none" sz="2800" baseline="30000"/>
              <a:t>2</a:t>
            </a:r>
            <a:r>
              <a:rPr lang="en-US" altLang="x-none" sz="2800"/>
              <a:t>.</a:t>
            </a:r>
          </a:p>
        </p:txBody>
      </p:sp>
      <p:sp>
        <p:nvSpPr>
          <p:cNvPr id="1262615" name="Rectangle 2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2616" name="Text Box 24"/>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Tree>
    <p:extLst>
      <p:ext uri="{BB962C8B-B14F-4D97-AF65-F5344CB8AC3E}">
        <p14:creationId xmlns:p14="http://schemas.microsoft.com/office/powerpoint/2010/main" val="6096125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2597">
                                            <p:txEl>
                                              <p:pRg st="0" end="0"/>
                                            </p:txEl>
                                          </p:spTgt>
                                        </p:tgtEl>
                                        <p:attrNameLst>
                                          <p:attrName>style.visibility</p:attrName>
                                        </p:attrNameLst>
                                      </p:cBhvr>
                                      <p:to>
                                        <p:strVal val="visible"/>
                                      </p:to>
                                    </p:set>
                                    <p:animEffect transition="in" filter="wipe(left)">
                                      <p:cBhvr>
                                        <p:cTn id="7" dur="500"/>
                                        <p:tgtEl>
                                          <p:spTgt spid="12625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2598">
                                            <p:txEl>
                                              <p:pRg st="0" end="0"/>
                                            </p:txEl>
                                          </p:spTgt>
                                        </p:tgtEl>
                                        <p:attrNameLst>
                                          <p:attrName>style.visibility</p:attrName>
                                        </p:attrNameLst>
                                      </p:cBhvr>
                                      <p:to>
                                        <p:strVal val="visible"/>
                                      </p:to>
                                    </p:set>
                                    <p:animEffect transition="in" filter="wipe(left)">
                                      <p:cBhvr>
                                        <p:cTn id="12" dur="500"/>
                                        <p:tgtEl>
                                          <p:spTgt spid="126259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62600"/>
                                        </p:tgtEl>
                                        <p:attrNameLst>
                                          <p:attrName>style.visibility</p:attrName>
                                        </p:attrNameLst>
                                      </p:cBhvr>
                                      <p:to>
                                        <p:strVal val="visible"/>
                                      </p:to>
                                    </p:set>
                                    <p:animEffect transition="in" filter="wipe(left)">
                                      <p:cBhvr>
                                        <p:cTn id="17" dur="500"/>
                                        <p:tgtEl>
                                          <p:spTgt spid="12626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2599">
                                            <p:txEl>
                                              <p:pRg st="0" end="0"/>
                                            </p:txEl>
                                          </p:spTgt>
                                        </p:tgtEl>
                                        <p:attrNameLst>
                                          <p:attrName>style.visibility</p:attrName>
                                        </p:attrNameLst>
                                      </p:cBhvr>
                                      <p:to>
                                        <p:strVal val="visible"/>
                                      </p:to>
                                    </p:set>
                                    <p:animEffect transition="in" filter="wipe(left)">
                                      <p:cBhvr>
                                        <p:cTn id="22" dur="500"/>
                                        <p:tgtEl>
                                          <p:spTgt spid="1262599">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2613">
                                            <p:txEl>
                                              <p:pRg st="0" end="0"/>
                                            </p:txEl>
                                          </p:spTgt>
                                        </p:tgtEl>
                                        <p:attrNameLst>
                                          <p:attrName>style.visibility</p:attrName>
                                        </p:attrNameLst>
                                      </p:cBhvr>
                                      <p:to>
                                        <p:strVal val="visible"/>
                                      </p:to>
                                    </p:set>
                                    <p:animEffect transition="in" filter="wipe(left)">
                                      <p:cBhvr>
                                        <p:cTn id="27" dur="500"/>
                                        <p:tgtEl>
                                          <p:spTgt spid="126261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2614">
                                            <p:txEl>
                                              <p:pRg st="0" end="0"/>
                                            </p:txEl>
                                          </p:spTgt>
                                        </p:tgtEl>
                                        <p:attrNameLst>
                                          <p:attrName>style.visibility</p:attrName>
                                        </p:attrNameLst>
                                      </p:cBhvr>
                                      <p:to>
                                        <p:strVal val="visible"/>
                                      </p:to>
                                    </p:set>
                                    <p:animEffect transition="in" filter="wipe(left)">
                                      <p:cBhvr>
                                        <p:cTn id="32" dur="500"/>
                                        <p:tgtEl>
                                          <p:spTgt spid="12626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2597" grpId="0" build="p" autoUpdateAnimBg="0"/>
      <p:bldP spid="1262598" grpId="0" build="p" autoUpdateAnimBg="0"/>
      <p:bldP spid="1262599" grpId="0" build="p" autoUpdateAnimBg="0"/>
      <p:bldP spid="1262613" grpId="0" build="p" autoUpdateAnimBg="0"/>
      <p:bldP spid="126261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21" name="Text Box 5"/>
          <p:cNvSpPr txBox="1">
            <a:spLocks noChangeArrowheads="1"/>
          </p:cNvSpPr>
          <p:nvPr/>
        </p:nvSpPr>
        <p:spPr bwMode="auto">
          <a:xfrm>
            <a:off x="1981200" y="2055813"/>
            <a:ext cx="800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21</a:t>
            </a:r>
            <a:r>
              <a:rPr lang="en-US" altLang="x-none" sz="2800" i="1"/>
              <a:t>x</a:t>
            </a:r>
            <a:r>
              <a:rPr lang="en-US" altLang="x-none" sz="2800" baseline="30000"/>
              <a:t>2</a:t>
            </a:r>
            <a:r>
              <a:rPr lang="en-US" altLang="x-none" sz="2800"/>
              <a:t> – 41</a:t>
            </a:r>
            <a:r>
              <a:rPr lang="en-US" altLang="x-none" sz="2800" i="1"/>
              <a:t>x</a:t>
            </a:r>
            <a:r>
              <a:rPr lang="en-US" altLang="x-none" sz="2800"/>
              <a:t> + 10.</a:t>
            </a:r>
          </a:p>
        </p:txBody>
      </p:sp>
      <p:sp>
        <p:nvSpPr>
          <p:cNvPr id="1263622" name="Text Box 6"/>
          <p:cNvSpPr txBox="1">
            <a:spLocks noChangeArrowheads="1"/>
          </p:cNvSpPr>
          <p:nvPr/>
        </p:nvSpPr>
        <p:spPr bwMode="auto">
          <a:xfrm>
            <a:off x="1981200" y="2741613"/>
            <a:ext cx="807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Possible factors of 21</a:t>
            </a:r>
            <a:r>
              <a:rPr lang="en-US" altLang="x-none" sz="2800" i="1"/>
              <a:t>x</a:t>
            </a:r>
            <a:r>
              <a:rPr lang="en-US" altLang="x-none" sz="2800" baseline="30000"/>
              <a:t>2</a:t>
            </a:r>
            <a:r>
              <a:rPr lang="en-US" altLang="x-none" sz="2800"/>
              <a:t> are {</a:t>
            </a:r>
            <a:r>
              <a:rPr lang="en-US" altLang="x-none" sz="2800" i="1"/>
              <a:t>x</a:t>
            </a:r>
            <a:r>
              <a:rPr lang="en-US" altLang="x-none" sz="2800"/>
              <a:t>, 21</a:t>
            </a:r>
            <a:r>
              <a:rPr lang="en-US" altLang="x-none" sz="2800" i="1"/>
              <a:t>x</a:t>
            </a:r>
            <a:r>
              <a:rPr lang="en-US" altLang="x-none" sz="2800"/>
              <a:t>} or {3</a:t>
            </a:r>
            <a:r>
              <a:rPr lang="en-US" altLang="x-none" sz="2800" i="1"/>
              <a:t>x</a:t>
            </a:r>
            <a:r>
              <a:rPr lang="en-US" altLang="x-none" sz="2800"/>
              <a:t>, 7</a:t>
            </a:r>
            <a:r>
              <a:rPr lang="en-US" altLang="x-none" sz="2800" i="1"/>
              <a:t>x</a:t>
            </a:r>
            <a:r>
              <a:rPr lang="en-US" altLang="x-none" sz="2800"/>
              <a:t>}.</a:t>
            </a:r>
          </a:p>
        </p:txBody>
      </p:sp>
      <p:sp>
        <p:nvSpPr>
          <p:cNvPr id="1263623" name="Text Box 7"/>
          <p:cNvSpPr txBox="1">
            <a:spLocks noChangeArrowheads="1"/>
          </p:cNvSpPr>
          <p:nvPr/>
        </p:nvSpPr>
        <p:spPr bwMode="auto">
          <a:xfrm>
            <a:off x="1981200" y="3351213"/>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Since the middle term is negative, possible factors of 10 must both be negative: {-1, -10} or {-2, -5}.</a:t>
            </a:r>
          </a:p>
        </p:txBody>
      </p:sp>
      <p:sp>
        <p:nvSpPr>
          <p:cNvPr id="1263624" name="Text Box 8"/>
          <p:cNvSpPr txBox="1">
            <a:spLocks noChangeArrowheads="1"/>
          </p:cNvSpPr>
          <p:nvPr/>
        </p:nvSpPr>
        <p:spPr bwMode="auto">
          <a:xfrm>
            <a:off x="1981200" y="4646614"/>
            <a:ext cx="81534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We need to methodically try each pair of factors until we find a combination that works, or exhaust all of our possible pairs of factors.</a:t>
            </a:r>
          </a:p>
        </p:txBody>
      </p:sp>
      <p:sp>
        <p:nvSpPr>
          <p:cNvPr id="1263625" name="Rectangle 9"/>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3626" name="Text Box 10"/>
          <p:cNvSpPr txBox="1">
            <a:spLocks noChangeArrowheads="1"/>
          </p:cNvSpPr>
          <p:nvPr/>
        </p:nvSpPr>
        <p:spPr bwMode="auto">
          <a:xfrm>
            <a:off x="1812925"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
        <p:nvSpPr>
          <p:cNvPr id="1263627" name="Rectangle 11"/>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136312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3621">
                                            <p:txEl>
                                              <p:pRg st="0" end="0"/>
                                            </p:txEl>
                                          </p:spTgt>
                                        </p:tgtEl>
                                        <p:attrNameLst>
                                          <p:attrName>style.visibility</p:attrName>
                                        </p:attrNameLst>
                                      </p:cBhvr>
                                      <p:to>
                                        <p:strVal val="visible"/>
                                      </p:to>
                                    </p:set>
                                    <p:animEffect transition="in" filter="wipe(left)">
                                      <p:cBhvr>
                                        <p:cTn id="7" dur="500"/>
                                        <p:tgtEl>
                                          <p:spTgt spid="12636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3622">
                                            <p:txEl>
                                              <p:pRg st="0" end="0"/>
                                            </p:txEl>
                                          </p:spTgt>
                                        </p:tgtEl>
                                        <p:attrNameLst>
                                          <p:attrName>style.visibility</p:attrName>
                                        </p:attrNameLst>
                                      </p:cBhvr>
                                      <p:to>
                                        <p:strVal val="visible"/>
                                      </p:to>
                                    </p:set>
                                    <p:animEffect transition="in" filter="wipe(left)">
                                      <p:cBhvr>
                                        <p:cTn id="12" dur="500"/>
                                        <p:tgtEl>
                                          <p:spTgt spid="12636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3623">
                                            <p:txEl>
                                              <p:pRg st="0" end="0"/>
                                            </p:txEl>
                                          </p:spTgt>
                                        </p:tgtEl>
                                        <p:attrNameLst>
                                          <p:attrName>style.visibility</p:attrName>
                                        </p:attrNameLst>
                                      </p:cBhvr>
                                      <p:to>
                                        <p:strVal val="visible"/>
                                      </p:to>
                                    </p:set>
                                    <p:animEffect transition="in" filter="wipe(left)">
                                      <p:cBhvr>
                                        <p:cTn id="17" dur="500"/>
                                        <p:tgtEl>
                                          <p:spTgt spid="126362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3624">
                                            <p:txEl>
                                              <p:pRg st="0" end="0"/>
                                            </p:txEl>
                                          </p:spTgt>
                                        </p:tgtEl>
                                        <p:attrNameLst>
                                          <p:attrName>style.visibility</p:attrName>
                                        </p:attrNameLst>
                                      </p:cBhvr>
                                      <p:to>
                                        <p:strVal val="visible"/>
                                      </p:to>
                                    </p:set>
                                    <p:animEffect transition="in" filter="wipe(left)">
                                      <p:cBhvr>
                                        <p:cTn id="22" dur="500"/>
                                        <p:tgtEl>
                                          <p:spTgt spid="1263624">
                                            <p:txEl>
                                              <p:pRg st="0" end="0"/>
                                            </p:txEl>
                                          </p:spTgt>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1263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3621" grpId="0" build="p" autoUpdateAnimBg="0"/>
      <p:bldP spid="1263622" grpId="0" build="p" autoUpdateAnimBg="0"/>
      <p:bldP spid="1263623" grpId="0" build="p" autoUpdateAnimBg="0"/>
      <p:bldP spid="1263624" grpId="0" build="p" autoUpdateAnimBg="0"/>
      <p:bldP spid="12636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5" name="Text Box 5"/>
          <p:cNvSpPr txBox="1">
            <a:spLocks noChangeArrowheads="1"/>
          </p:cNvSpPr>
          <p:nvPr/>
        </p:nvSpPr>
        <p:spPr bwMode="auto">
          <a:xfrm>
            <a:off x="1724026" y="1935164"/>
            <a:ext cx="8639175"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We will be looking for a combination that gives the sum of the products of the outside terms and the inside terms equal to </a:t>
            </a:r>
            <a:r>
              <a:rPr lang="en-US" altLang="x-none" sz="2800">
                <a:sym typeface="Symbol" charset="2"/>
              </a:rPr>
              <a:t></a:t>
            </a:r>
            <a:r>
              <a:rPr lang="en-US" altLang="x-none" sz="2800"/>
              <a:t>41</a:t>
            </a:r>
            <a:r>
              <a:rPr lang="en-US" altLang="x-none" sz="2800" i="1"/>
              <a:t>x</a:t>
            </a:r>
            <a:r>
              <a:rPr lang="en-US" altLang="x-none" sz="2800"/>
              <a:t>.</a:t>
            </a:r>
          </a:p>
        </p:txBody>
      </p:sp>
      <p:grpSp>
        <p:nvGrpSpPr>
          <p:cNvPr id="1264646" name="Group 6"/>
          <p:cNvGrpSpPr>
            <a:grpSpLocks/>
          </p:cNvGrpSpPr>
          <p:nvPr/>
        </p:nvGrpSpPr>
        <p:grpSpPr bwMode="auto">
          <a:xfrm>
            <a:off x="1600200" y="3276604"/>
            <a:ext cx="8915400" cy="646113"/>
            <a:chOff x="0" y="2064"/>
            <a:chExt cx="5616" cy="407"/>
          </a:xfrm>
        </p:grpSpPr>
        <p:sp>
          <p:nvSpPr>
            <p:cNvPr id="1264647" name="Text Box 7"/>
            <p:cNvSpPr txBox="1">
              <a:spLocks noChangeArrowheads="1"/>
            </p:cNvSpPr>
            <p:nvPr/>
          </p:nvSpPr>
          <p:spPr bwMode="auto">
            <a:xfrm>
              <a:off x="0"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21</a:t>
              </a:r>
              <a:r>
                <a:rPr lang="en-US" altLang="x-none" i="1">
                  <a:solidFill>
                    <a:schemeClr val="accent2"/>
                  </a:solidFill>
                </a:rPr>
                <a:t>x</a:t>
              </a:r>
              <a:r>
                <a:rPr lang="en-US" altLang="x-none" baseline="30000">
                  <a:solidFill>
                    <a:schemeClr val="accent2"/>
                  </a:solidFill>
                </a:rPr>
                <a:t>2</a:t>
              </a:r>
            </a:p>
          </p:txBody>
        </p:sp>
        <p:sp>
          <p:nvSpPr>
            <p:cNvPr id="1264648" name="Text Box 8"/>
            <p:cNvSpPr txBox="1">
              <a:spLocks noChangeArrowheads="1"/>
            </p:cNvSpPr>
            <p:nvPr/>
          </p:nvSpPr>
          <p:spPr bwMode="auto">
            <a:xfrm>
              <a:off x="1392" y="2064"/>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Resulting Binomials</a:t>
              </a:r>
            </a:p>
          </p:txBody>
        </p:sp>
        <p:sp>
          <p:nvSpPr>
            <p:cNvPr id="1264649" name="Text Box 9"/>
            <p:cNvSpPr txBox="1">
              <a:spLocks noChangeArrowheads="1"/>
            </p:cNvSpPr>
            <p:nvPr/>
          </p:nvSpPr>
          <p:spPr bwMode="auto">
            <a:xfrm>
              <a:off x="2304" y="2064"/>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Outside Terms</a:t>
              </a:r>
            </a:p>
          </p:txBody>
        </p:sp>
        <p:sp>
          <p:nvSpPr>
            <p:cNvPr id="1264650" name="Text Box 10"/>
            <p:cNvSpPr txBox="1">
              <a:spLocks noChangeArrowheads="1"/>
            </p:cNvSpPr>
            <p:nvPr/>
          </p:nvSpPr>
          <p:spPr bwMode="auto">
            <a:xfrm>
              <a:off x="3600" y="2064"/>
              <a:ext cx="11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Inside Terms</a:t>
              </a:r>
            </a:p>
          </p:txBody>
        </p:sp>
        <p:sp>
          <p:nvSpPr>
            <p:cNvPr id="1264651" name="Text Box 11"/>
            <p:cNvSpPr txBox="1">
              <a:spLocks noChangeArrowheads="1"/>
            </p:cNvSpPr>
            <p:nvPr/>
          </p:nvSpPr>
          <p:spPr bwMode="auto">
            <a:xfrm>
              <a:off x="4752" y="2064"/>
              <a:ext cx="8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Sum of Products</a:t>
              </a:r>
            </a:p>
          </p:txBody>
        </p:sp>
        <p:sp>
          <p:nvSpPr>
            <p:cNvPr id="1264652" name="Text Box 12"/>
            <p:cNvSpPr txBox="1">
              <a:spLocks noChangeArrowheads="1"/>
            </p:cNvSpPr>
            <p:nvPr/>
          </p:nvSpPr>
          <p:spPr bwMode="auto">
            <a:xfrm>
              <a:off x="672"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10</a:t>
              </a:r>
              <a:endParaRPr lang="en-US" altLang="x-none" baseline="30000">
                <a:solidFill>
                  <a:schemeClr val="accent2"/>
                </a:solidFill>
              </a:endParaRPr>
            </a:p>
          </p:txBody>
        </p:sp>
      </p:grpSp>
      <p:sp>
        <p:nvSpPr>
          <p:cNvPr id="1264653" name="Text Box 13"/>
          <p:cNvSpPr txBox="1">
            <a:spLocks noChangeArrowheads="1"/>
          </p:cNvSpPr>
          <p:nvPr/>
        </p:nvSpPr>
        <p:spPr bwMode="auto">
          <a:xfrm>
            <a:off x="1524000" y="60198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1264654" name="Text Box 14"/>
          <p:cNvSpPr txBox="1">
            <a:spLocks noChangeArrowheads="1"/>
          </p:cNvSpPr>
          <p:nvPr/>
        </p:nvSpPr>
        <p:spPr bwMode="auto">
          <a:xfrm>
            <a:off x="1676400" y="4114801"/>
            <a:ext cx="8763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a:t>
            </a:r>
            <a:r>
              <a:rPr lang="en-US" altLang="x-none" i="1"/>
              <a:t>x</a:t>
            </a:r>
            <a:r>
              <a:rPr lang="en-US" altLang="x-none"/>
              <a:t>, 21</a:t>
            </a:r>
            <a:r>
              <a:rPr lang="en-US" altLang="x-none" i="1"/>
              <a:t>x</a:t>
            </a:r>
            <a:r>
              <a:rPr lang="en-US" altLang="x-none"/>
              <a:t>}{1, 10}(</a:t>
            </a:r>
            <a:r>
              <a:rPr lang="en-US" altLang="x-none" i="1">
                <a:solidFill>
                  <a:srgbClr val="D02800"/>
                </a:solidFill>
              </a:rPr>
              <a:t>x</a:t>
            </a:r>
            <a:r>
              <a:rPr lang="en-US" altLang="x-none" i="1"/>
              <a:t> – </a:t>
            </a:r>
            <a:r>
              <a:rPr lang="en-US" altLang="x-none">
                <a:solidFill>
                  <a:srgbClr val="2563A1"/>
                </a:solidFill>
              </a:rPr>
              <a:t>1</a:t>
            </a:r>
            <a:r>
              <a:rPr lang="en-US" altLang="x-none"/>
              <a:t>)(</a:t>
            </a:r>
            <a:r>
              <a:rPr lang="en-US" altLang="x-none">
                <a:solidFill>
                  <a:srgbClr val="2563A1"/>
                </a:solidFill>
              </a:rPr>
              <a:t>21</a:t>
            </a:r>
            <a:r>
              <a:rPr lang="en-US" altLang="x-none" i="1">
                <a:solidFill>
                  <a:srgbClr val="2563A1"/>
                </a:solidFill>
              </a:rPr>
              <a:t>x</a:t>
            </a:r>
            <a:r>
              <a:rPr lang="en-US" altLang="x-none"/>
              <a:t> – </a:t>
            </a:r>
            <a:r>
              <a:rPr lang="en-US" altLang="x-none">
                <a:solidFill>
                  <a:srgbClr val="D02800"/>
                </a:solidFill>
              </a:rPr>
              <a:t>10</a:t>
            </a:r>
            <a:r>
              <a:rPr lang="en-US" altLang="x-none"/>
              <a:t>)     </a:t>
            </a:r>
            <a:r>
              <a:rPr lang="en-US" altLang="x-none">
                <a:solidFill>
                  <a:srgbClr val="D02800"/>
                </a:solidFill>
              </a:rPr>
              <a:t>–10</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21</a:t>
            </a:r>
            <a:r>
              <a:rPr lang="en-US" altLang="x-none" i="1">
                <a:solidFill>
                  <a:srgbClr val="2563A1"/>
                </a:solidFill>
              </a:rPr>
              <a:t>x</a:t>
            </a:r>
            <a:r>
              <a:rPr lang="en-US" altLang="x-none"/>
              <a:t>	  – 31</a:t>
            </a:r>
            <a:r>
              <a:rPr lang="en-US" altLang="x-none" i="1"/>
              <a:t>x</a:t>
            </a:r>
          </a:p>
          <a:p>
            <a:r>
              <a:rPr lang="en-US" altLang="x-none"/>
              <a:t>		 (</a:t>
            </a:r>
            <a:r>
              <a:rPr lang="en-US" altLang="x-none" i="1">
                <a:solidFill>
                  <a:srgbClr val="D02800"/>
                </a:solidFill>
              </a:rPr>
              <a:t>x</a:t>
            </a:r>
            <a:r>
              <a:rPr lang="en-US" altLang="x-none" i="1"/>
              <a:t> – </a:t>
            </a:r>
            <a:r>
              <a:rPr lang="en-US" altLang="x-none">
                <a:solidFill>
                  <a:srgbClr val="2563A1"/>
                </a:solidFill>
              </a:rPr>
              <a:t>10</a:t>
            </a:r>
            <a:r>
              <a:rPr lang="en-US" altLang="x-none"/>
              <a:t>)(</a:t>
            </a:r>
            <a:r>
              <a:rPr lang="en-US" altLang="x-none">
                <a:solidFill>
                  <a:srgbClr val="2563A1"/>
                </a:solidFill>
              </a:rPr>
              <a:t>21</a:t>
            </a:r>
            <a:r>
              <a:rPr lang="en-US" altLang="x-none" i="1">
                <a:solidFill>
                  <a:srgbClr val="2563A1"/>
                </a:solidFill>
              </a:rPr>
              <a:t>x</a:t>
            </a:r>
            <a:r>
              <a:rPr lang="en-US" altLang="x-none"/>
              <a:t> – </a:t>
            </a:r>
            <a:r>
              <a:rPr lang="en-US" altLang="x-none">
                <a:solidFill>
                  <a:srgbClr val="D02800"/>
                </a:solidFill>
              </a:rPr>
              <a:t>1</a:t>
            </a:r>
            <a:r>
              <a:rPr lang="en-US" altLang="x-none"/>
              <a:t>)        </a:t>
            </a:r>
            <a:r>
              <a:rPr lang="en-US" altLang="x-none">
                <a:solidFill>
                  <a:srgbClr val="D02800"/>
                </a:solidFill>
              </a:rPr>
              <a:t>–</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210</a:t>
            </a:r>
            <a:r>
              <a:rPr lang="en-US" altLang="x-none" i="1">
                <a:solidFill>
                  <a:srgbClr val="2563A1"/>
                </a:solidFill>
              </a:rPr>
              <a:t>x</a:t>
            </a:r>
            <a:r>
              <a:rPr lang="en-US" altLang="x-none"/>
              <a:t>	 – 211</a:t>
            </a:r>
            <a:r>
              <a:rPr lang="en-US" altLang="x-none" i="1"/>
              <a:t>x</a:t>
            </a:r>
          </a:p>
          <a:p>
            <a:r>
              <a:rPr lang="en-US" altLang="x-none"/>
              <a:t>{</a:t>
            </a:r>
            <a:r>
              <a:rPr lang="en-US" altLang="x-none" i="1"/>
              <a:t>x</a:t>
            </a:r>
            <a:r>
              <a:rPr lang="en-US" altLang="x-none"/>
              <a:t>, 21</a:t>
            </a:r>
            <a:r>
              <a:rPr lang="en-US" altLang="x-none" i="1"/>
              <a:t>x</a:t>
            </a:r>
            <a:r>
              <a:rPr lang="en-US" altLang="x-none"/>
              <a:t>} {2, 5}  (</a:t>
            </a:r>
            <a:r>
              <a:rPr lang="en-US" altLang="x-none" i="1">
                <a:solidFill>
                  <a:srgbClr val="D02800"/>
                </a:solidFill>
              </a:rPr>
              <a:t>x</a:t>
            </a:r>
            <a:r>
              <a:rPr lang="en-US" altLang="x-none" i="1"/>
              <a:t> – </a:t>
            </a:r>
            <a:r>
              <a:rPr lang="en-US" altLang="x-none">
                <a:solidFill>
                  <a:srgbClr val="2563A1"/>
                </a:solidFill>
              </a:rPr>
              <a:t>2</a:t>
            </a:r>
            <a:r>
              <a:rPr lang="en-US" altLang="x-none"/>
              <a:t>)(</a:t>
            </a:r>
            <a:r>
              <a:rPr lang="en-US" altLang="x-none">
                <a:solidFill>
                  <a:srgbClr val="2563A1"/>
                </a:solidFill>
              </a:rPr>
              <a:t>21</a:t>
            </a:r>
            <a:r>
              <a:rPr lang="en-US" altLang="x-none" i="1">
                <a:solidFill>
                  <a:srgbClr val="2563A1"/>
                </a:solidFill>
              </a:rPr>
              <a:t>x</a:t>
            </a:r>
            <a:r>
              <a:rPr lang="en-US" altLang="x-none"/>
              <a:t> – </a:t>
            </a:r>
            <a:r>
              <a:rPr lang="en-US" altLang="x-none">
                <a:solidFill>
                  <a:srgbClr val="D02800"/>
                </a:solidFill>
              </a:rPr>
              <a:t>5</a:t>
            </a:r>
            <a:r>
              <a:rPr lang="en-US" altLang="x-none"/>
              <a:t>)       </a:t>
            </a:r>
            <a:r>
              <a:rPr lang="en-US" altLang="x-none">
                <a:solidFill>
                  <a:srgbClr val="D02800"/>
                </a:solidFill>
              </a:rPr>
              <a:t>–5</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42</a:t>
            </a:r>
            <a:r>
              <a:rPr lang="en-US" altLang="x-none" i="1">
                <a:solidFill>
                  <a:srgbClr val="2563A1"/>
                </a:solidFill>
              </a:rPr>
              <a:t>x</a:t>
            </a:r>
            <a:r>
              <a:rPr lang="en-US" altLang="x-none"/>
              <a:t>	  – 47</a:t>
            </a:r>
            <a:r>
              <a:rPr lang="en-US" altLang="x-none" i="1"/>
              <a:t>x</a:t>
            </a:r>
          </a:p>
          <a:p>
            <a:r>
              <a:rPr lang="en-US" altLang="x-none" i="1"/>
              <a:t>		  </a:t>
            </a:r>
            <a:r>
              <a:rPr lang="en-US" altLang="x-none"/>
              <a:t>(</a:t>
            </a:r>
            <a:r>
              <a:rPr lang="en-US" altLang="x-none" i="1">
                <a:solidFill>
                  <a:srgbClr val="D02800"/>
                </a:solidFill>
              </a:rPr>
              <a:t>x</a:t>
            </a:r>
            <a:r>
              <a:rPr lang="en-US" altLang="x-none" i="1"/>
              <a:t> – </a:t>
            </a:r>
            <a:r>
              <a:rPr lang="en-US" altLang="x-none">
                <a:solidFill>
                  <a:srgbClr val="2563A1"/>
                </a:solidFill>
              </a:rPr>
              <a:t>5</a:t>
            </a:r>
            <a:r>
              <a:rPr lang="en-US" altLang="x-none"/>
              <a:t>)(</a:t>
            </a:r>
            <a:r>
              <a:rPr lang="en-US" altLang="x-none">
                <a:solidFill>
                  <a:srgbClr val="2563A1"/>
                </a:solidFill>
              </a:rPr>
              <a:t>21</a:t>
            </a:r>
            <a:r>
              <a:rPr lang="en-US" altLang="x-none" i="1">
                <a:solidFill>
                  <a:srgbClr val="2563A1"/>
                </a:solidFill>
              </a:rPr>
              <a:t>x</a:t>
            </a:r>
            <a:r>
              <a:rPr lang="en-US" altLang="x-none"/>
              <a:t> – </a:t>
            </a:r>
            <a:r>
              <a:rPr lang="en-US" altLang="x-none">
                <a:solidFill>
                  <a:srgbClr val="D02800"/>
                </a:solidFill>
              </a:rPr>
              <a:t>2</a:t>
            </a:r>
            <a:r>
              <a:rPr lang="en-US" altLang="x-none"/>
              <a:t>)       </a:t>
            </a:r>
            <a:r>
              <a:rPr lang="en-US" altLang="x-none">
                <a:solidFill>
                  <a:srgbClr val="D02800"/>
                </a:solidFill>
              </a:rPr>
              <a:t>–2</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105</a:t>
            </a:r>
            <a:r>
              <a:rPr lang="en-US" altLang="x-none" i="1">
                <a:solidFill>
                  <a:srgbClr val="2563A1"/>
                </a:solidFill>
              </a:rPr>
              <a:t>x</a:t>
            </a:r>
            <a:r>
              <a:rPr lang="en-US" altLang="x-none"/>
              <a:t>	 – 107</a:t>
            </a:r>
            <a:r>
              <a:rPr lang="en-US" altLang="x-none" i="1"/>
              <a:t>x</a:t>
            </a:r>
          </a:p>
        </p:txBody>
      </p:sp>
      <p:sp>
        <p:nvSpPr>
          <p:cNvPr id="1264655" name="Rectangle 15"/>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4656" name="Text Box 16"/>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
        <p:nvSpPr>
          <p:cNvPr id="1264657" name="Rectangle 17"/>
          <p:cNvSpPr>
            <a:spLocks noChangeArrowheads="1"/>
          </p:cNvSpPr>
          <p:nvPr/>
        </p:nvSpPr>
        <p:spPr bwMode="auto">
          <a:xfrm>
            <a:off x="8991600" y="60960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6867170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4645">
                                            <p:txEl>
                                              <p:pRg st="0" end="0"/>
                                            </p:txEl>
                                          </p:spTgt>
                                        </p:tgtEl>
                                        <p:attrNameLst>
                                          <p:attrName>style.visibility</p:attrName>
                                        </p:attrNameLst>
                                      </p:cBhvr>
                                      <p:to>
                                        <p:strVal val="visible"/>
                                      </p:to>
                                    </p:set>
                                    <p:animEffect transition="in" filter="wipe(left)">
                                      <p:cBhvr>
                                        <p:cTn id="7" dur="500"/>
                                        <p:tgtEl>
                                          <p:spTgt spid="12646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64646"/>
                                        </p:tgtEl>
                                        <p:attrNameLst>
                                          <p:attrName>style.visibility</p:attrName>
                                        </p:attrNameLst>
                                      </p:cBhvr>
                                      <p:to>
                                        <p:strVal val="visible"/>
                                      </p:to>
                                    </p:set>
                                    <p:animEffect transition="in" filter="wipe(left)">
                                      <p:cBhvr>
                                        <p:cTn id="12" dur="500"/>
                                        <p:tgtEl>
                                          <p:spTgt spid="12646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4654">
                                            <p:txEl>
                                              <p:pRg st="0" end="0"/>
                                            </p:txEl>
                                          </p:spTgt>
                                        </p:tgtEl>
                                        <p:attrNameLst>
                                          <p:attrName>style.visibility</p:attrName>
                                        </p:attrNameLst>
                                      </p:cBhvr>
                                      <p:to>
                                        <p:strVal val="visible"/>
                                      </p:to>
                                    </p:set>
                                    <p:animEffect transition="in" filter="wipe(left)">
                                      <p:cBhvr>
                                        <p:cTn id="17" dur="500"/>
                                        <p:tgtEl>
                                          <p:spTgt spid="126465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4654">
                                            <p:txEl>
                                              <p:pRg st="1" end="1"/>
                                            </p:txEl>
                                          </p:spTgt>
                                        </p:tgtEl>
                                        <p:attrNameLst>
                                          <p:attrName>style.visibility</p:attrName>
                                        </p:attrNameLst>
                                      </p:cBhvr>
                                      <p:to>
                                        <p:strVal val="visible"/>
                                      </p:to>
                                    </p:set>
                                    <p:animEffect transition="in" filter="wipe(left)">
                                      <p:cBhvr>
                                        <p:cTn id="22" dur="500"/>
                                        <p:tgtEl>
                                          <p:spTgt spid="1264654">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4654">
                                            <p:txEl>
                                              <p:pRg st="2" end="2"/>
                                            </p:txEl>
                                          </p:spTgt>
                                        </p:tgtEl>
                                        <p:attrNameLst>
                                          <p:attrName>style.visibility</p:attrName>
                                        </p:attrNameLst>
                                      </p:cBhvr>
                                      <p:to>
                                        <p:strVal val="visible"/>
                                      </p:to>
                                    </p:set>
                                    <p:animEffect transition="in" filter="wipe(left)">
                                      <p:cBhvr>
                                        <p:cTn id="27" dur="500"/>
                                        <p:tgtEl>
                                          <p:spTgt spid="1264654">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4654">
                                            <p:txEl>
                                              <p:pRg st="3" end="3"/>
                                            </p:txEl>
                                          </p:spTgt>
                                        </p:tgtEl>
                                        <p:attrNameLst>
                                          <p:attrName>style.visibility</p:attrName>
                                        </p:attrNameLst>
                                      </p:cBhvr>
                                      <p:to>
                                        <p:strVal val="visible"/>
                                      </p:to>
                                    </p:set>
                                    <p:animEffect transition="in" filter="wipe(left)">
                                      <p:cBhvr>
                                        <p:cTn id="32" dur="500"/>
                                        <p:tgtEl>
                                          <p:spTgt spid="1264654">
                                            <p:txEl>
                                              <p:pRg st="3" end="3"/>
                                            </p:txEl>
                                          </p:spTgt>
                                        </p:tgtEl>
                                      </p:cBhvr>
                                    </p:animEffect>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12646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4645" grpId="0" build="p" autoUpdateAnimBg="0"/>
      <p:bldP spid="1264654" grpId="0" build="p" autoUpdateAnimBg="0"/>
      <p:bldP spid="126465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6994" name="Rectangle 2"/>
          <p:cNvSpPr>
            <a:spLocks noGrp="1" noChangeArrowheads="1"/>
          </p:cNvSpPr>
          <p:nvPr>
            <p:ph type="title"/>
          </p:nvPr>
        </p:nvSpPr>
        <p:spPr>
          <a:xfrm>
            <a:off x="1981200" y="214313"/>
            <a:ext cx="8229600" cy="609600"/>
          </a:xfrm>
        </p:spPr>
        <p:txBody>
          <a:bodyPr/>
          <a:lstStyle/>
          <a:p>
            <a:r>
              <a:rPr lang="en-US" altLang="x-none"/>
              <a:t>Factors</a:t>
            </a:r>
          </a:p>
        </p:txBody>
      </p:sp>
      <p:sp>
        <p:nvSpPr>
          <p:cNvPr id="1236995" name="Rectangle 3"/>
          <p:cNvSpPr>
            <a:spLocks noGrp="1" noChangeArrowheads="1"/>
          </p:cNvSpPr>
          <p:nvPr>
            <p:ph type="body" idx="1"/>
          </p:nvPr>
        </p:nvSpPr>
        <p:spPr>
          <a:xfrm>
            <a:off x="2133600" y="1447800"/>
            <a:ext cx="7772400" cy="4648200"/>
          </a:xfrm>
        </p:spPr>
        <p:txBody>
          <a:bodyPr/>
          <a:lstStyle/>
          <a:p>
            <a:pPr marL="0" indent="0">
              <a:buSzPct val="125000"/>
              <a:buNone/>
            </a:pPr>
            <a:r>
              <a:rPr lang="en-US" altLang="x-none" sz="2800" b="1" i="1" dirty="0">
                <a:solidFill>
                  <a:schemeClr val="folHlink"/>
                </a:solidFill>
              </a:rPr>
              <a:t>Factors</a:t>
            </a:r>
            <a:r>
              <a:rPr lang="en-US" altLang="x-none" sz="2800" dirty="0"/>
              <a:t> (either numbers or polynomials)</a:t>
            </a:r>
          </a:p>
          <a:p>
            <a:pPr marL="0" indent="0">
              <a:buSzPct val="125000"/>
              <a:buNone/>
            </a:pPr>
            <a:r>
              <a:rPr lang="en-US" altLang="x-none" sz="2800" dirty="0"/>
              <a:t>Ex. Factors of</a:t>
            </a:r>
            <a:r>
              <a:rPr lang="en-US" altLang="x-none" sz="2800" b="1" dirty="0"/>
              <a:t> 6 </a:t>
            </a:r>
            <a:r>
              <a:rPr lang="en-US" altLang="x-none" sz="2800" dirty="0"/>
              <a:t>are </a:t>
            </a:r>
            <a:r>
              <a:rPr lang="en-US" altLang="x-none" sz="2800" dirty="0">
                <a:solidFill>
                  <a:srgbClr val="FF0000"/>
                </a:solidFill>
              </a:rPr>
              <a:t>2 and 3     because   2*3 = 6 </a:t>
            </a:r>
          </a:p>
          <a:p>
            <a:pPr marL="0" indent="0">
              <a:buSzPct val="125000"/>
              <a:buNone/>
            </a:pPr>
            <a:endParaRPr lang="en-US" altLang="x-none" sz="2800" b="1" i="1" dirty="0">
              <a:solidFill>
                <a:schemeClr val="folHlink"/>
              </a:solidFill>
            </a:endParaRPr>
          </a:p>
          <a:p>
            <a:pPr marL="0" indent="0">
              <a:buSzPct val="125000"/>
              <a:buNone/>
            </a:pPr>
            <a:r>
              <a:rPr lang="en-US" altLang="x-none" sz="2800" b="1" i="1" dirty="0">
                <a:solidFill>
                  <a:schemeClr val="folHlink"/>
                </a:solidFill>
              </a:rPr>
              <a:t>In this class: </a:t>
            </a:r>
          </a:p>
          <a:p>
            <a:pPr marL="0" indent="0">
              <a:buSzPct val="125000"/>
              <a:buNone/>
            </a:pPr>
            <a:endParaRPr lang="en-US" altLang="x-none" sz="2800" b="1" i="1" dirty="0">
              <a:solidFill>
                <a:schemeClr val="folHlink"/>
              </a:solidFill>
            </a:endParaRPr>
          </a:p>
          <a:p>
            <a:pPr marL="0" indent="0">
              <a:buSzPct val="125000"/>
              <a:buNone/>
            </a:pPr>
            <a:r>
              <a:rPr lang="en-US" altLang="x-none" sz="2800" b="1" i="1" dirty="0">
                <a:solidFill>
                  <a:schemeClr val="folHlink"/>
                </a:solidFill>
              </a:rPr>
              <a:t>Factoring</a:t>
            </a:r>
            <a:r>
              <a:rPr lang="en-US" altLang="x-none" sz="2800" dirty="0"/>
              <a:t> – writing a polynomial as a product of polynomials.</a:t>
            </a:r>
          </a:p>
          <a:p>
            <a:pPr marL="0" indent="0">
              <a:buSzPct val="125000"/>
              <a:buNone/>
            </a:pPr>
            <a:r>
              <a:rPr lang="en-US" altLang="x-none" sz="2800" dirty="0"/>
              <a:t>Ex. Factor of</a:t>
            </a:r>
            <a:r>
              <a:rPr lang="en-US" altLang="x-none" sz="2800" b="1" dirty="0"/>
              <a:t>    2x+4   </a:t>
            </a:r>
            <a:r>
              <a:rPr lang="en-US" altLang="x-none" sz="2800" dirty="0"/>
              <a:t>is </a:t>
            </a:r>
          </a:p>
          <a:p>
            <a:pPr marL="0" indent="0">
              <a:buSzPct val="125000"/>
              <a:buNone/>
            </a:pPr>
            <a:r>
              <a:rPr lang="en-US" altLang="x-none" sz="2800" dirty="0">
                <a:solidFill>
                  <a:srgbClr val="FF0000"/>
                </a:solidFill>
              </a:rPr>
              <a:t>                   2 and (x+2)     because    2(x+2) = 2x+4 </a:t>
            </a:r>
          </a:p>
          <a:p>
            <a:pPr marL="0" indent="0">
              <a:buSzPct val="125000"/>
              <a:buNone/>
            </a:pPr>
            <a:endParaRPr lang="en-US" altLang="x-none" sz="2800" dirty="0"/>
          </a:p>
        </p:txBody>
      </p:sp>
    </p:spTree>
    <p:extLst>
      <p:ext uri="{BB962C8B-B14F-4D97-AF65-F5344CB8AC3E}">
        <p14:creationId xmlns:p14="http://schemas.microsoft.com/office/powerpoint/2010/main" val="12023304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6995">
                                            <p:txEl>
                                              <p:pRg st="0" end="0"/>
                                            </p:txEl>
                                          </p:spTgt>
                                        </p:tgtEl>
                                        <p:attrNameLst>
                                          <p:attrName>style.visibility</p:attrName>
                                        </p:attrNameLst>
                                      </p:cBhvr>
                                      <p:to>
                                        <p:strVal val="visible"/>
                                      </p:to>
                                    </p:set>
                                    <p:animEffect transition="in" filter="wipe(left)">
                                      <p:cBhvr>
                                        <p:cTn id="7" dur="500"/>
                                        <p:tgtEl>
                                          <p:spTgt spid="1236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6995">
                                            <p:txEl>
                                              <p:pRg st="1" end="1"/>
                                            </p:txEl>
                                          </p:spTgt>
                                        </p:tgtEl>
                                        <p:attrNameLst>
                                          <p:attrName>style.visibility</p:attrName>
                                        </p:attrNameLst>
                                      </p:cBhvr>
                                      <p:to>
                                        <p:strVal val="visible"/>
                                      </p:to>
                                    </p:set>
                                    <p:animEffect transition="in" filter="wipe(left)">
                                      <p:cBhvr>
                                        <p:cTn id="12" dur="500"/>
                                        <p:tgtEl>
                                          <p:spTgt spid="12369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6995">
                                            <p:txEl>
                                              <p:pRg st="3" end="3"/>
                                            </p:txEl>
                                          </p:spTgt>
                                        </p:tgtEl>
                                        <p:attrNameLst>
                                          <p:attrName>style.visibility</p:attrName>
                                        </p:attrNameLst>
                                      </p:cBhvr>
                                      <p:to>
                                        <p:strVal val="visible"/>
                                      </p:to>
                                    </p:set>
                                    <p:animEffect transition="in" filter="wipe(left)">
                                      <p:cBhvr>
                                        <p:cTn id="17" dur="500"/>
                                        <p:tgtEl>
                                          <p:spTgt spid="12369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6995">
                                            <p:txEl>
                                              <p:pRg st="5" end="5"/>
                                            </p:txEl>
                                          </p:spTgt>
                                        </p:tgtEl>
                                        <p:attrNameLst>
                                          <p:attrName>style.visibility</p:attrName>
                                        </p:attrNameLst>
                                      </p:cBhvr>
                                      <p:to>
                                        <p:strVal val="visible"/>
                                      </p:to>
                                    </p:set>
                                    <p:animEffect transition="in" filter="wipe(left)">
                                      <p:cBhvr>
                                        <p:cTn id="22" dur="500"/>
                                        <p:tgtEl>
                                          <p:spTgt spid="123699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6995">
                                            <p:txEl>
                                              <p:pRg st="6" end="6"/>
                                            </p:txEl>
                                          </p:spTgt>
                                        </p:tgtEl>
                                        <p:attrNameLst>
                                          <p:attrName>style.visibility</p:attrName>
                                        </p:attrNameLst>
                                      </p:cBhvr>
                                      <p:to>
                                        <p:strVal val="visible"/>
                                      </p:to>
                                    </p:set>
                                    <p:animEffect transition="in" filter="wipe(left)">
                                      <p:cBhvr>
                                        <p:cTn id="27" dur="500"/>
                                        <p:tgtEl>
                                          <p:spTgt spid="123699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36995">
                                            <p:txEl>
                                              <p:pRg st="7" end="7"/>
                                            </p:txEl>
                                          </p:spTgt>
                                        </p:tgtEl>
                                        <p:attrNameLst>
                                          <p:attrName>style.visibility</p:attrName>
                                        </p:attrNameLst>
                                      </p:cBhvr>
                                      <p:to>
                                        <p:strVal val="visible"/>
                                      </p:to>
                                    </p:set>
                                    <p:animEffect transition="in" filter="wipe(left)">
                                      <p:cBhvr>
                                        <p:cTn id="32" dur="500"/>
                                        <p:tgtEl>
                                          <p:spTgt spid="1236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995"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65669" name="Group 5"/>
          <p:cNvGrpSpPr>
            <a:grpSpLocks/>
          </p:cNvGrpSpPr>
          <p:nvPr/>
        </p:nvGrpSpPr>
        <p:grpSpPr bwMode="auto">
          <a:xfrm>
            <a:off x="1600200" y="2057404"/>
            <a:ext cx="8915400" cy="646113"/>
            <a:chOff x="0" y="2064"/>
            <a:chExt cx="5616" cy="407"/>
          </a:xfrm>
        </p:grpSpPr>
        <p:sp>
          <p:nvSpPr>
            <p:cNvPr id="1265670" name="Text Box 6"/>
            <p:cNvSpPr txBox="1">
              <a:spLocks noChangeArrowheads="1"/>
            </p:cNvSpPr>
            <p:nvPr/>
          </p:nvSpPr>
          <p:spPr bwMode="auto">
            <a:xfrm>
              <a:off x="0"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21</a:t>
              </a:r>
              <a:r>
                <a:rPr lang="en-US" altLang="x-none" i="1">
                  <a:solidFill>
                    <a:schemeClr val="accent2"/>
                  </a:solidFill>
                </a:rPr>
                <a:t>x</a:t>
              </a:r>
              <a:r>
                <a:rPr lang="en-US" altLang="x-none" baseline="30000">
                  <a:solidFill>
                    <a:schemeClr val="accent2"/>
                  </a:solidFill>
                </a:rPr>
                <a:t>2</a:t>
              </a:r>
            </a:p>
          </p:txBody>
        </p:sp>
        <p:sp>
          <p:nvSpPr>
            <p:cNvPr id="1265671" name="Text Box 7"/>
            <p:cNvSpPr txBox="1">
              <a:spLocks noChangeArrowheads="1"/>
            </p:cNvSpPr>
            <p:nvPr/>
          </p:nvSpPr>
          <p:spPr bwMode="auto">
            <a:xfrm>
              <a:off x="1392" y="2064"/>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Resulting Binomials</a:t>
              </a:r>
            </a:p>
          </p:txBody>
        </p:sp>
        <p:sp>
          <p:nvSpPr>
            <p:cNvPr id="1265672" name="Text Box 8"/>
            <p:cNvSpPr txBox="1">
              <a:spLocks noChangeArrowheads="1"/>
            </p:cNvSpPr>
            <p:nvPr/>
          </p:nvSpPr>
          <p:spPr bwMode="auto">
            <a:xfrm>
              <a:off x="2304" y="2064"/>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Outside Terms</a:t>
              </a:r>
            </a:p>
          </p:txBody>
        </p:sp>
        <p:sp>
          <p:nvSpPr>
            <p:cNvPr id="1265673" name="Text Box 9"/>
            <p:cNvSpPr txBox="1">
              <a:spLocks noChangeArrowheads="1"/>
            </p:cNvSpPr>
            <p:nvPr/>
          </p:nvSpPr>
          <p:spPr bwMode="auto">
            <a:xfrm>
              <a:off x="3600" y="2064"/>
              <a:ext cx="11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Inside Terms</a:t>
              </a:r>
            </a:p>
          </p:txBody>
        </p:sp>
        <p:sp>
          <p:nvSpPr>
            <p:cNvPr id="1265674" name="Text Box 10"/>
            <p:cNvSpPr txBox="1">
              <a:spLocks noChangeArrowheads="1"/>
            </p:cNvSpPr>
            <p:nvPr/>
          </p:nvSpPr>
          <p:spPr bwMode="auto">
            <a:xfrm>
              <a:off x="4752" y="2064"/>
              <a:ext cx="8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Sum of Products</a:t>
              </a:r>
            </a:p>
          </p:txBody>
        </p:sp>
        <p:sp>
          <p:nvSpPr>
            <p:cNvPr id="1265675" name="Text Box 11"/>
            <p:cNvSpPr txBox="1">
              <a:spLocks noChangeArrowheads="1"/>
            </p:cNvSpPr>
            <p:nvPr/>
          </p:nvSpPr>
          <p:spPr bwMode="auto">
            <a:xfrm>
              <a:off x="672"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10</a:t>
              </a:r>
              <a:endParaRPr lang="en-US" altLang="x-none" baseline="30000">
                <a:solidFill>
                  <a:schemeClr val="accent2"/>
                </a:solidFill>
              </a:endParaRPr>
            </a:p>
          </p:txBody>
        </p:sp>
      </p:grpSp>
      <p:grpSp>
        <p:nvGrpSpPr>
          <p:cNvPr id="1265676" name="Group 12"/>
          <p:cNvGrpSpPr>
            <a:grpSpLocks/>
          </p:cNvGrpSpPr>
          <p:nvPr/>
        </p:nvGrpSpPr>
        <p:grpSpPr bwMode="auto">
          <a:xfrm>
            <a:off x="1676400" y="4724400"/>
            <a:ext cx="8915400" cy="457200"/>
            <a:chOff x="48" y="3696"/>
            <a:chExt cx="5616" cy="288"/>
          </a:xfrm>
        </p:grpSpPr>
        <p:sp>
          <p:nvSpPr>
            <p:cNvPr id="1265677" name="Rectangle 13"/>
            <p:cNvSpPr>
              <a:spLocks noChangeArrowheads="1"/>
            </p:cNvSpPr>
            <p:nvPr/>
          </p:nvSpPr>
          <p:spPr bwMode="auto">
            <a:xfrm>
              <a:off x="5040" y="3744"/>
              <a:ext cx="384" cy="240"/>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65678" name="Text Box 14"/>
            <p:cNvSpPr txBox="1">
              <a:spLocks noChangeArrowheads="1"/>
            </p:cNvSpPr>
            <p:nvPr/>
          </p:nvSpPr>
          <p:spPr bwMode="auto">
            <a:xfrm>
              <a:off x="48" y="3696"/>
              <a:ext cx="56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i="1"/>
                <a:t>		  </a:t>
              </a:r>
              <a:r>
                <a:rPr lang="en-US" altLang="x-none"/>
                <a:t>(</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5</a:t>
              </a:r>
              <a:r>
                <a:rPr lang="en-US" altLang="x-none"/>
                <a:t>)(</a:t>
              </a:r>
              <a:r>
                <a:rPr lang="en-US" altLang="x-none">
                  <a:solidFill>
                    <a:srgbClr val="2563A1"/>
                  </a:solidFill>
                </a:rPr>
                <a:t>7</a:t>
              </a:r>
              <a:r>
                <a:rPr lang="en-US" altLang="x-none" i="1">
                  <a:solidFill>
                    <a:srgbClr val="2563A1"/>
                  </a:solidFill>
                </a:rPr>
                <a:t>x</a:t>
              </a:r>
              <a:r>
                <a:rPr lang="en-US" altLang="x-none"/>
                <a:t> – </a:t>
              </a:r>
              <a:r>
                <a:rPr lang="en-US" altLang="x-none">
                  <a:solidFill>
                    <a:srgbClr val="D02800"/>
                  </a:solidFill>
                </a:rPr>
                <a:t>2</a:t>
              </a:r>
              <a:r>
                <a:rPr lang="en-US" altLang="x-none"/>
                <a:t>) 	</a:t>
              </a:r>
              <a:r>
                <a:rPr lang="en-US" altLang="x-none">
                  <a:solidFill>
                    <a:srgbClr val="D02800"/>
                  </a:solidFill>
                  <a:sym typeface="Symbol" charset="2"/>
                </a:rPr>
                <a:t></a:t>
              </a:r>
              <a:r>
                <a:rPr lang="en-US" altLang="x-none">
                  <a:solidFill>
                    <a:srgbClr val="D02800"/>
                  </a:solidFill>
                </a:rPr>
                <a:t>6</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35</a:t>
              </a:r>
              <a:r>
                <a:rPr lang="en-US" altLang="x-none" i="1">
                  <a:solidFill>
                    <a:srgbClr val="2563A1"/>
                  </a:solidFill>
                </a:rPr>
                <a:t>x</a:t>
              </a:r>
              <a:r>
                <a:rPr lang="en-US" altLang="x-none"/>
                <a:t>	       </a:t>
              </a:r>
              <a:r>
                <a:rPr lang="en-US" altLang="x-none">
                  <a:sym typeface="Symbol" charset="2"/>
                </a:rPr>
                <a:t></a:t>
              </a:r>
              <a:r>
                <a:rPr lang="en-US" altLang="x-none"/>
                <a:t>41</a:t>
              </a:r>
              <a:r>
                <a:rPr lang="en-US" altLang="x-none" i="1"/>
                <a:t>x</a:t>
              </a:r>
            </a:p>
          </p:txBody>
        </p:sp>
      </p:grpSp>
      <p:sp>
        <p:nvSpPr>
          <p:cNvPr id="1265680" name="Text Box 16"/>
          <p:cNvSpPr txBox="1">
            <a:spLocks noChangeArrowheads="1"/>
          </p:cNvSpPr>
          <p:nvPr/>
        </p:nvSpPr>
        <p:spPr bwMode="auto">
          <a:xfrm>
            <a:off x="1676400" y="3048000"/>
            <a:ext cx="8763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{3</a:t>
            </a:r>
            <a:r>
              <a:rPr lang="en-US" altLang="x-none" i="1"/>
              <a:t>x</a:t>
            </a:r>
            <a:r>
              <a:rPr lang="en-US" altLang="x-none"/>
              <a:t>, 7</a:t>
            </a:r>
            <a:r>
              <a:rPr lang="en-US" altLang="x-none" i="1"/>
              <a:t>x</a:t>
            </a:r>
            <a:r>
              <a:rPr lang="en-US" altLang="x-none"/>
              <a:t>}{1, 10}(</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1</a:t>
            </a:r>
            <a:r>
              <a:rPr lang="en-US" altLang="x-none"/>
              <a:t>)(</a:t>
            </a:r>
            <a:r>
              <a:rPr lang="en-US" altLang="x-none">
                <a:solidFill>
                  <a:srgbClr val="2563A1"/>
                </a:solidFill>
              </a:rPr>
              <a:t>7</a:t>
            </a:r>
            <a:r>
              <a:rPr lang="en-US" altLang="x-none" i="1">
                <a:solidFill>
                  <a:srgbClr val="2563A1"/>
                </a:solidFill>
              </a:rPr>
              <a:t>x</a:t>
            </a:r>
            <a:r>
              <a:rPr lang="en-US" altLang="x-none"/>
              <a:t> – </a:t>
            </a:r>
            <a:r>
              <a:rPr lang="en-US" altLang="x-none">
                <a:solidFill>
                  <a:srgbClr val="D02800"/>
                </a:solidFill>
              </a:rPr>
              <a:t>10</a:t>
            </a:r>
            <a:r>
              <a:rPr lang="en-US" altLang="x-none"/>
              <a:t>)      </a:t>
            </a:r>
            <a:r>
              <a:rPr lang="en-US" altLang="x-none">
                <a:solidFill>
                  <a:srgbClr val="D02800"/>
                </a:solidFill>
                <a:sym typeface="Symbol" charset="2"/>
              </a:rPr>
              <a:t></a:t>
            </a:r>
            <a:r>
              <a:rPr lang="en-US" altLang="x-none">
                <a:solidFill>
                  <a:srgbClr val="D02800"/>
                </a:solidFill>
              </a:rPr>
              <a:t>30</a:t>
            </a:r>
            <a:r>
              <a:rPr lang="en-US" altLang="x-none" i="1">
                <a:solidFill>
                  <a:srgbClr val="D02800"/>
                </a:solidFill>
              </a:rPr>
              <a:t>x</a:t>
            </a:r>
            <a:r>
              <a:rPr lang="en-US" altLang="x-none"/>
              <a:t>	           </a:t>
            </a:r>
            <a:r>
              <a:rPr lang="en-US" altLang="x-none">
                <a:solidFill>
                  <a:srgbClr val="2563A1"/>
                </a:solidFill>
              </a:rPr>
              <a:t>  </a:t>
            </a:r>
            <a:r>
              <a:rPr lang="en-US" altLang="x-none">
                <a:solidFill>
                  <a:srgbClr val="2563A1"/>
                </a:solidFill>
                <a:sym typeface="Symbol" charset="2"/>
              </a:rPr>
              <a:t></a:t>
            </a:r>
            <a:r>
              <a:rPr lang="en-US" altLang="x-none">
                <a:solidFill>
                  <a:srgbClr val="2563A1"/>
                </a:solidFill>
              </a:rPr>
              <a:t>7</a:t>
            </a:r>
            <a:r>
              <a:rPr lang="en-US" altLang="x-none" i="1">
                <a:solidFill>
                  <a:srgbClr val="2563A1"/>
                </a:solidFill>
              </a:rPr>
              <a:t>x</a:t>
            </a:r>
            <a:r>
              <a:rPr lang="en-US" altLang="x-none"/>
              <a:t>	       </a:t>
            </a:r>
            <a:r>
              <a:rPr lang="en-US" altLang="x-none">
                <a:sym typeface="Symbol" charset="2"/>
              </a:rPr>
              <a:t></a:t>
            </a:r>
            <a:r>
              <a:rPr lang="en-US" altLang="x-none"/>
              <a:t>37</a:t>
            </a:r>
            <a:r>
              <a:rPr lang="en-US" altLang="x-none" i="1"/>
              <a:t>x</a:t>
            </a:r>
          </a:p>
          <a:p>
            <a:r>
              <a:rPr lang="en-US" altLang="x-none"/>
              <a:t>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10</a:t>
            </a:r>
            <a:r>
              <a:rPr lang="en-US" altLang="x-none"/>
              <a:t>)(</a:t>
            </a:r>
            <a:r>
              <a:rPr lang="en-US" altLang="x-none">
                <a:solidFill>
                  <a:srgbClr val="2563A1"/>
                </a:solidFill>
              </a:rPr>
              <a:t>7</a:t>
            </a:r>
            <a:r>
              <a:rPr lang="en-US" altLang="x-none" i="1">
                <a:solidFill>
                  <a:srgbClr val="2563A1"/>
                </a:solidFill>
              </a:rPr>
              <a:t>x</a:t>
            </a:r>
            <a:r>
              <a:rPr lang="en-US" altLang="x-none"/>
              <a:t> – </a:t>
            </a:r>
            <a:r>
              <a:rPr lang="en-US" altLang="x-none">
                <a:solidFill>
                  <a:srgbClr val="D02800"/>
                </a:solidFill>
              </a:rPr>
              <a:t>1</a:t>
            </a:r>
            <a:r>
              <a:rPr lang="en-US" altLang="x-none"/>
              <a:t>)        </a:t>
            </a:r>
            <a:r>
              <a:rPr lang="en-US" altLang="x-none">
                <a:solidFill>
                  <a:srgbClr val="D02800"/>
                </a:solidFill>
                <a:sym typeface="Symbol" charset="2"/>
              </a:rPr>
              <a:t></a:t>
            </a:r>
            <a:r>
              <a:rPr lang="en-US" altLang="x-none">
                <a:solidFill>
                  <a:srgbClr val="D02800"/>
                </a:solidFill>
              </a:rPr>
              <a:t>3</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70</a:t>
            </a:r>
            <a:r>
              <a:rPr lang="en-US" altLang="x-none" i="1">
                <a:solidFill>
                  <a:srgbClr val="2563A1"/>
                </a:solidFill>
              </a:rPr>
              <a:t>x</a:t>
            </a:r>
            <a:r>
              <a:rPr lang="en-US" altLang="x-none"/>
              <a:t>	       </a:t>
            </a:r>
            <a:r>
              <a:rPr lang="en-US" altLang="x-none">
                <a:sym typeface="Symbol" charset="2"/>
              </a:rPr>
              <a:t></a:t>
            </a:r>
            <a:r>
              <a:rPr lang="en-US" altLang="x-none"/>
              <a:t>73</a:t>
            </a:r>
            <a:r>
              <a:rPr lang="en-US" altLang="x-none" i="1"/>
              <a:t>x</a:t>
            </a:r>
          </a:p>
          <a:p>
            <a:r>
              <a:rPr lang="en-US" altLang="x-none"/>
              <a:t>{3</a:t>
            </a:r>
            <a:r>
              <a:rPr lang="en-US" altLang="x-none" i="1"/>
              <a:t>x</a:t>
            </a:r>
            <a:r>
              <a:rPr lang="en-US" altLang="x-none"/>
              <a:t>, 7</a:t>
            </a:r>
            <a:r>
              <a:rPr lang="en-US" altLang="x-none" i="1"/>
              <a:t>x</a:t>
            </a:r>
            <a:r>
              <a:rPr lang="en-US" altLang="x-none"/>
              <a:t>} {2, 5}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2</a:t>
            </a:r>
            <a:r>
              <a:rPr lang="en-US" altLang="x-none"/>
              <a:t>)(</a:t>
            </a:r>
            <a:r>
              <a:rPr lang="en-US" altLang="x-none">
                <a:solidFill>
                  <a:srgbClr val="2563A1"/>
                </a:solidFill>
              </a:rPr>
              <a:t>7</a:t>
            </a:r>
            <a:r>
              <a:rPr lang="en-US" altLang="x-none" i="1">
                <a:solidFill>
                  <a:srgbClr val="2563A1"/>
                </a:solidFill>
              </a:rPr>
              <a:t>x</a:t>
            </a:r>
            <a:r>
              <a:rPr lang="en-US" altLang="x-none"/>
              <a:t> – </a:t>
            </a:r>
            <a:r>
              <a:rPr lang="en-US" altLang="x-none">
                <a:solidFill>
                  <a:srgbClr val="D02800"/>
                </a:solidFill>
              </a:rPr>
              <a:t>5</a:t>
            </a:r>
            <a:r>
              <a:rPr lang="en-US" altLang="x-none"/>
              <a:t>)       </a:t>
            </a:r>
            <a:r>
              <a:rPr lang="en-US" altLang="x-none">
                <a:solidFill>
                  <a:srgbClr val="D02800"/>
                </a:solidFill>
                <a:sym typeface="Symbol" charset="2"/>
              </a:rPr>
              <a:t></a:t>
            </a:r>
            <a:r>
              <a:rPr lang="en-US" altLang="x-none">
                <a:solidFill>
                  <a:srgbClr val="D02800"/>
                </a:solidFill>
              </a:rPr>
              <a:t>15</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14</a:t>
            </a:r>
            <a:r>
              <a:rPr lang="en-US" altLang="x-none" i="1">
                <a:solidFill>
                  <a:srgbClr val="2563A1"/>
                </a:solidFill>
              </a:rPr>
              <a:t>x</a:t>
            </a:r>
            <a:r>
              <a:rPr lang="en-US" altLang="x-none"/>
              <a:t>	       </a:t>
            </a:r>
            <a:r>
              <a:rPr lang="en-US" altLang="x-none">
                <a:sym typeface="Symbol" charset="2"/>
              </a:rPr>
              <a:t></a:t>
            </a:r>
            <a:r>
              <a:rPr lang="en-US" altLang="x-none"/>
              <a:t>29</a:t>
            </a:r>
            <a:r>
              <a:rPr lang="en-US" altLang="x-none" i="1"/>
              <a:t>x</a:t>
            </a:r>
          </a:p>
        </p:txBody>
      </p:sp>
      <p:sp>
        <p:nvSpPr>
          <p:cNvPr id="1265681" name="Rectangle 1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5682" name="Text Box 18"/>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
        <p:nvSpPr>
          <p:cNvPr id="1265683" name="Rectangle 19"/>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0764916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65669"/>
                                        </p:tgtEl>
                                        <p:attrNameLst>
                                          <p:attrName>style.visibility</p:attrName>
                                        </p:attrNameLst>
                                      </p:cBhvr>
                                      <p:to>
                                        <p:strVal val="visible"/>
                                      </p:to>
                                    </p:set>
                                    <p:animEffect transition="in" filter="wipe(left)">
                                      <p:cBhvr>
                                        <p:cTn id="7" dur="500"/>
                                        <p:tgtEl>
                                          <p:spTgt spid="1265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5680">
                                            <p:txEl>
                                              <p:pRg st="0" end="0"/>
                                            </p:txEl>
                                          </p:spTgt>
                                        </p:tgtEl>
                                        <p:attrNameLst>
                                          <p:attrName>style.visibility</p:attrName>
                                        </p:attrNameLst>
                                      </p:cBhvr>
                                      <p:to>
                                        <p:strVal val="visible"/>
                                      </p:to>
                                    </p:set>
                                    <p:animEffect transition="in" filter="wipe(left)">
                                      <p:cBhvr>
                                        <p:cTn id="12" dur="500"/>
                                        <p:tgtEl>
                                          <p:spTgt spid="126568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5680">
                                            <p:txEl>
                                              <p:pRg st="1" end="1"/>
                                            </p:txEl>
                                          </p:spTgt>
                                        </p:tgtEl>
                                        <p:attrNameLst>
                                          <p:attrName>style.visibility</p:attrName>
                                        </p:attrNameLst>
                                      </p:cBhvr>
                                      <p:to>
                                        <p:strVal val="visible"/>
                                      </p:to>
                                    </p:set>
                                    <p:animEffect transition="in" filter="wipe(left)">
                                      <p:cBhvr>
                                        <p:cTn id="17" dur="500"/>
                                        <p:tgtEl>
                                          <p:spTgt spid="126568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5680">
                                            <p:txEl>
                                              <p:pRg st="2" end="2"/>
                                            </p:txEl>
                                          </p:spTgt>
                                        </p:tgtEl>
                                        <p:attrNameLst>
                                          <p:attrName>style.visibility</p:attrName>
                                        </p:attrNameLst>
                                      </p:cBhvr>
                                      <p:to>
                                        <p:strVal val="visible"/>
                                      </p:to>
                                    </p:set>
                                    <p:animEffect transition="in" filter="wipe(left)">
                                      <p:cBhvr>
                                        <p:cTn id="22" dur="500"/>
                                        <p:tgtEl>
                                          <p:spTgt spid="126568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65676"/>
                                        </p:tgtEl>
                                        <p:attrNameLst>
                                          <p:attrName>style.visibility</p:attrName>
                                        </p:attrNameLst>
                                      </p:cBhvr>
                                      <p:to>
                                        <p:strVal val="visible"/>
                                      </p:to>
                                    </p:set>
                                    <p:animEffect transition="in" filter="wipe(left)">
                                      <p:cBhvr>
                                        <p:cTn id="27" dur="500"/>
                                        <p:tgtEl>
                                          <p:spTgt spid="1265676"/>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265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5680" grpId="0" build="p" autoUpdateAnimBg="0"/>
      <p:bldP spid="126568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693" name="Text Box 5"/>
          <p:cNvSpPr txBox="1">
            <a:spLocks noChangeArrowheads="1"/>
          </p:cNvSpPr>
          <p:nvPr/>
        </p:nvSpPr>
        <p:spPr bwMode="auto">
          <a:xfrm>
            <a:off x="1752600" y="1981201"/>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Check the resulting factorization using the FOIL method.</a:t>
            </a:r>
          </a:p>
        </p:txBody>
      </p:sp>
      <p:sp>
        <p:nvSpPr>
          <p:cNvPr id="1266694" name="Text Box 6"/>
          <p:cNvSpPr txBox="1">
            <a:spLocks noChangeArrowheads="1"/>
          </p:cNvSpPr>
          <p:nvPr/>
        </p:nvSpPr>
        <p:spPr bwMode="auto">
          <a:xfrm>
            <a:off x="2209800" y="3092451"/>
            <a:ext cx="274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(3</a:t>
            </a:r>
            <a:r>
              <a:rPr lang="en-US" altLang="x-none" sz="2800" i="1"/>
              <a:t>x – </a:t>
            </a:r>
            <a:r>
              <a:rPr lang="en-US" altLang="x-none" sz="2800"/>
              <a:t>5)(7</a:t>
            </a:r>
            <a:r>
              <a:rPr lang="en-US" altLang="x-none" sz="2800" i="1"/>
              <a:t>x</a:t>
            </a:r>
            <a:r>
              <a:rPr lang="en-US" altLang="x-none" sz="2800"/>
              <a:t> – 2)</a:t>
            </a:r>
            <a:r>
              <a:rPr lang="en-US" altLang="x-none"/>
              <a:t> </a:t>
            </a:r>
            <a:r>
              <a:rPr lang="en-US" altLang="x-none" sz="2800"/>
              <a:t>=</a:t>
            </a:r>
          </a:p>
        </p:txBody>
      </p:sp>
      <p:sp>
        <p:nvSpPr>
          <p:cNvPr id="1266695" name="Text Box 7"/>
          <p:cNvSpPr txBox="1">
            <a:spLocks noChangeArrowheads="1"/>
          </p:cNvSpPr>
          <p:nvPr/>
        </p:nvSpPr>
        <p:spPr bwMode="auto">
          <a:xfrm>
            <a:off x="4495800" y="3778251"/>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t>= </a:t>
            </a:r>
            <a:r>
              <a:rPr lang="en-US" altLang="x-none" sz="2800"/>
              <a:t>21</a:t>
            </a:r>
            <a:r>
              <a:rPr lang="en-US" altLang="x-none" sz="2800" i="1"/>
              <a:t>x</a:t>
            </a:r>
            <a:r>
              <a:rPr lang="en-US" altLang="x-none" sz="2800" baseline="30000"/>
              <a:t>2</a:t>
            </a:r>
            <a:r>
              <a:rPr lang="en-US" altLang="x-none" sz="2800"/>
              <a:t> – 6</a:t>
            </a:r>
            <a:r>
              <a:rPr lang="en-US" altLang="x-none" sz="2800" i="1"/>
              <a:t>x</a:t>
            </a:r>
            <a:r>
              <a:rPr lang="en-US" altLang="x-none" sz="2800"/>
              <a:t> – 35</a:t>
            </a:r>
            <a:r>
              <a:rPr lang="en-US" altLang="x-none" sz="2800" i="1"/>
              <a:t>x</a:t>
            </a:r>
            <a:r>
              <a:rPr lang="en-US" altLang="x-none" sz="2800"/>
              <a:t> + 10</a:t>
            </a:r>
            <a:endParaRPr lang="en-US" altLang="x-none"/>
          </a:p>
        </p:txBody>
      </p:sp>
      <p:grpSp>
        <p:nvGrpSpPr>
          <p:cNvPr id="1266696" name="Group 8"/>
          <p:cNvGrpSpPr>
            <a:grpSpLocks/>
          </p:cNvGrpSpPr>
          <p:nvPr/>
        </p:nvGrpSpPr>
        <p:grpSpPr bwMode="auto">
          <a:xfrm>
            <a:off x="5029200" y="2711451"/>
            <a:ext cx="4648200" cy="900113"/>
            <a:chOff x="2208" y="1488"/>
            <a:chExt cx="2928" cy="567"/>
          </a:xfrm>
        </p:grpSpPr>
        <p:grpSp>
          <p:nvGrpSpPr>
            <p:cNvPr id="1266697" name="Group 9"/>
            <p:cNvGrpSpPr>
              <a:grpSpLocks/>
            </p:cNvGrpSpPr>
            <p:nvPr/>
          </p:nvGrpSpPr>
          <p:grpSpPr bwMode="auto">
            <a:xfrm>
              <a:off x="2208" y="1488"/>
              <a:ext cx="720" cy="567"/>
              <a:chOff x="2208" y="1392"/>
              <a:chExt cx="720" cy="567"/>
            </a:xfrm>
          </p:grpSpPr>
          <p:sp>
            <p:nvSpPr>
              <p:cNvPr id="1266698" name="Text Box 10"/>
              <p:cNvSpPr txBox="1">
                <a:spLocks noChangeArrowheads="1"/>
              </p:cNvSpPr>
              <p:nvPr/>
            </p:nvSpPr>
            <p:spPr bwMode="auto">
              <a:xfrm>
                <a:off x="2208" y="16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3</a:t>
                </a:r>
                <a:r>
                  <a:rPr lang="en-US" altLang="x-none" sz="2800" i="1"/>
                  <a:t>x</a:t>
                </a:r>
                <a:r>
                  <a:rPr lang="en-US" altLang="x-none" sz="2800"/>
                  <a:t>(7</a:t>
                </a:r>
                <a:r>
                  <a:rPr lang="en-US" altLang="x-none" sz="2800" i="1"/>
                  <a:t>x)</a:t>
                </a:r>
                <a:endParaRPr lang="en-US" altLang="x-none" sz="2800" baseline="30000"/>
              </a:p>
            </p:txBody>
          </p:sp>
          <p:sp>
            <p:nvSpPr>
              <p:cNvPr id="1266699" name="Text Box 11"/>
              <p:cNvSpPr txBox="1">
                <a:spLocks noChangeArrowheads="1"/>
              </p:cNvSpPr>
              <p:nvPr/>
            </p:nvSpPr>
            <p:spPr bwMode="auto">
              <a:xfrm>
                <a:off x="2400"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F</a:t>
                </a:r>
              </a:p>
            </p:txBody>
          </p:sp>
        </p:grpSp>
        <p:grpSp>
          <p:nvGrpSpPr>
            <p:cNvPr id="1266700" name="Group 12"/>
            <p:cNvGrpSpPr>
              <a:grpSpLocks/>
            </p:cNvGrpSpPr>
            <p:nvPr/>
          </p:nvGrpSpPr>
          <p:grpSpPr bwMode="auto">
            <a:xfrm>
              <a:off x="2880" y="1488"/>
              <a:ext cx="912" cy="567"/>
              <a:chOff x="2880" y="1392"/>
              <a:chExt cx="912" cy="567"/>
            </a:xfrm>
          </p:grpSpPr>
          <p:sp>
            <p:nvSpPr>
              <p:cNvPr id="1266701" name="Text Box 13"/>
              <p:cNvSpPr txBox="1">
                <a:spLocks noChangeArrowheads="1"/>
              </p:cNvSpPr>
              <p:nvPr/>
            </p:nvSpPr>
            <p:spPr bwMode="auto">
              <a:xfrm>
                <a:off x="2880" y="1632"/>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+ 3</a:t>
                </a:r>
                <a:r>
                  <a:rPr lang="en-US" altLang="x-none" sz="2800" i="1"/>
                  <a:t>x</a:t>
                </a:r>
                <a:r>
                  <a:rPr lang="en-US" altLang="x-none" sz="2800"/>
                  <a:t>(-2)</a:t>
                </a:r>
                <a:endParaRPr lang="en-US" altLang="x-none"/>
              </a:p>
            </p:txBody>
          </p:sp>
          <p:sp>
            <p:nvSpPr>
              <p:cNvPr id="1266702" name="Text Box 14"/>
              <p:cNvSpPr txBox="1">
                <a:spLocks noChangeArrowheads="1"/>
              </p:cNvSpPr>
              <p:nvPr/>
            </p:nvSpPr>
            <p:spPr bwMode="auto">
              <a:xfrm>
                <a:off x="3216"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O</a:t>
                </a:r>
              </a:p>
            </p:txBody>
          </p:sp>
        </p:grpSp>
        <p:grpSp>
          <p:nvGrpSpPr>
            <p:cNvPr id="1266703" name="Group 15"/>
            <p:cNvGrpSpPr>
              <a:grpSpLocks/>
            </p:cNvGrpSpPr>
            <p:nvPr/>
          </p:nvGrpSpPr>
          <p:grpSpPr bwMode="auto">
            <a:xfrm>
              <a:off x="3648" y="1488"/>
              <a:ext cx="816" cy="567"/>
              <a:chOff x="3648" y="1488"/>
              <a:chExt cx="816" cy="567"/>
            </a:xfrm>
          </p:grpSpPr>
          <p:sp>
            <p:nvSpPr>
              <p:cNvPr id="1266704" name="Text Box 16"/>
              <p:cNvSpPr txBox="1">
                <a:spLocks noChangeArrowheads="1"/>
              </p:cNvSpPr>
              <p:nvPr/>
            </p:nvSpPr>
            <p:spPr bwMode="auto">
              <a:xfrm>
                <a:off x="3648" y="1728"/>
                <a:ext cx="8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- 5(7</a:t>
                </a:r>
                <a:r>
                  <a:rPr lang="en-US" altLang="x-none" sz="2800" i="1"/>
                  <a:t>x</a:t>
                </a:r>
                <a:r>
                  <a:rPr lang="en-US" altLang="x-none" sz="2800"/>
                  <a:t>)</a:t>
                </a:r>
                <a:endParaRPr lang="en-US" altLang="x-none"/>
              </a:p>
            </p:txBody>
          </p:sp>
          <p:sp>
            <p:nvSpPr>
              <p:cNvPr id="1266705" name="Text Box 17"/>
              <p:cNvSpPr txBox="1">
                <a:spLocks noChangeArrowheads="1"/>
              </p:cNvSpPr>
              <p:nvPr/>
            </p:nvSpPr>
            <p:spPr bwMode="auto">
              <a:xfrm>
                <a:off x="4032" y="1488"/>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I</a:t>
                </a:r>
              </a:p>
            </p:txBody>
          </p:sp>
        </p:grpSp>
        <p:grpSp>
          <p:nvGrpSpPr>
            <p:cNvPr id="1266706" name="Group 18"/>
            <p:cNvGrpSpPr>
              <a:grpSpLocks/>
            </p:cNvGrpSpPr>
            <p:nvPr/>
          </p:nvGrpSpPr>
          <p:grpSpPr bwMode="auto">
            <a:xfrm>
              <a:off x="4416" y="1488"/>
              <a:ext cx="720" cy="567"/>
              <a:chOff x="4416" y="1392"/>
              <a:chExt cx="720" cy="567"/>
            </a:xfrm>
          </p:grpSpPr>
          <p:sp>
            <p:nvSpPr>
              <p:cNvPr id="1266707" name="Text Box 19"/>
              <p:cNvSpPr txBox="1">
                <a:spLocks noChangeArrowheads="1"/>
              </p:cNvSpPr>
              <p:nvPr/>
            </p:nvSpPr>
            <p:spPr bwMode="auto">
              <a:xfrm>
                <a:off x="4416" y="16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- 5(-2)</a:t>
                </a:r>
                <a:endParaRPr lang="en-US" altLang="x-none"/>
              </a:p>
            </p:txBody>
          </p:sp>
          <p:sp>
            <p:nvSpPr>
              <p:cNvPr id="1266708" name="Text Box 20"/>
              <p:cNvSpPr txBox="1">
                <a:spLocks noChangeArrowheads="1"/>
              </p:cNvSpPr>
              <p:nvPr/>
            </p:nvSpPr>
            <p:spPr bwMode="auto">
              <a:xfrm>
                <a:off x="4704"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L</a:t>
                </a:r>
              </a:p>
            </p:txBody>
          </p:sp>
        </p:grpSp>
      </p:grpSp>
      <p:sp>
        <p:nvSpPr>
          <p:cNvPr id="1266709" name="Text Box 21"/>
          <p:cNvSpPr txBox="1">
            <a:spLocks noChangeArrowheads="1"/>
          </p:cNvSpPr>
          <p:nvPr/>
        </p:nvSpPr>
        <p:spPr bwMode="auto">
          <a:xfrm>
            <a:off x="4495800" y="4387851"/>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t>= </a:t>
            </a:r>
            <a:r>
              <a:rPr lang="en-US" altLang="x-none" sz="2800"/>
              <a:t>21</a:t>
            </a:r>
            <a:r>
              <a:rPr lang="en-US" altLang="x-none" sz="2800" i="1"/>
              <a:t>x</a:t>
            </a:r>
            <a:r>
              <a:rPr lang="en-US" altLang="x-none" sz="2800" baseline="30000"/>
              <a:t>2</a:t>
            </a:r>
            <a:r>
              <a:rPr lang="en-US" altLang="x-none" sz="2800"/>
              <a:t> – 41</a:t>
            </a:r>
            <a:r>
              <a:rPr lang="en-US" altLang="x-none" sz="2800" i="1"/>
              <a:t>x</a:t>
            </a:r>
            <a:r>
              <a:rPr lang="en-US" altLang="x-none" sz="2800"/>
              <a:t> + 10</a:t>
            </a:r>
          </a:p>
        </p:txBody>
      </p:sp>
      <p:sp>
        <p:nvSpPr>
          <p:cNvPr id="1266710" name="Text Box 22"/>
          <p:cNvSpPr txBox="1">
            <a:spLocks noChangeArrowheads="1"/>
          </p:cNvSpPr>
          <p:nvPr/>
        </p:nvSpPr>
        <p:spPr bwMode="auto">
          <a:xfrm>
            <a:off x="1905000" y="537845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So our final answer when asked to factor 21</a:t>
            </a:r>
            <a:r>
              <a:rPr lang="en-US" altLang="x-none" sz="2800" i="1"/>
              <a:t>x</a:t>
            </a:r>
            <a:r>
              <a:rPr lang="en-US" altLang="x-none" sz="2800" baseline="30000"/>
              <a:t>2</a:t>
            </a:r>
            <a:r>
              <a:rPr lang="en-US" altLang="x-none" sz="2800"/>
              <a:t> – 41</a:t>
            </a:r>
            <a:r>
              <a:rPr lang="en-US" altLang="x-none" sz="2800" i="1"/>
              <a:t>x</a:t>
            </a:r>
            <a:r>
              <a:rPr lang="en-US" altLang="x-none" sz="2800"/>
              <a:t> + 10 will be (3</a:t>
            </a:r>
            <a:r>
              <a:rPr lang="en-US" altLang="x-none" sz="2800" i="1"/>
              <a:t>x – </a:t>
            </a:r>
            <a:r>
              <a:rPr lang="en-US" altLang="x-none" sz="2800"/>
              <a:t>5)(7</a:t>
            </a:r>
            <a:r>
              <a:rPr lang="en-US" altLang="x-none" sz="2800" i="1"/>
              <a:t>x</a:t>
            </a:r>
            <a:r>
              <a:rPr lang="en-US" altLang="x-none" sz="2800"/>
              <a:t> – 2).</a:t>
            </a:r>
          </a:p>
        </p:txBody>
      </p:sp>
      <p:sp>
        <p:nvSpPr>
          <p:cNvPr id="1266711" name="Rectangle 2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66712" name="Text Box 24"/>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Tree>
    <p:extLst>
      <p:ext uri="{BB962C8B-B14F-4D97-AF65-F5344CB8AC3E}">
        <p14:creationId xmlns:p14="http://schemas.microsoft.com/office/powerpoint/2010/main" val="451834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6693">
                                            <p:txEl>
                                              <p:pRg st="0" end="0"/>
                                            </p:txEl>
                                          </p:spTgt>
                                        </p:tgtEl>
                                        <p:attrNameLst>
                                          <p:attrName>style.visibility</p:attrName>
                                        </p:attrNameLst>
                                      </p:cBhvr>
                                      <p:to>
                                        <p:strVal val="visible"/>
                                      </p:to>
                                    </p:set>
                                    <p:animEffect transition="in" filter="wipe(left)">
                                      <p:cBhvr>
                                        <p:cTn id="7" dur="500"/>
                                        <p:tgtEl>
                                          <p:spTgt spid="12666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6694">
                                            <p:txEl>
                                              <p:pRg st="0" end="0"/>
                                            </p:txEl>
                                          </p:spTgt>
                                        </p:tgtEl>
                                        <p:attrNameLst>
                                          <p:attrName>style.visibility</p:attrName>
                                        </p:attrNameLst>
                                      </p:cBhvr>
                                      <p:to>
                                        <p:strVal val="visible"/>
                                      </p:to>
                                    </p:set>
                                    <p:animEffect transition="in" filter="wipe(left)">
                                      <p:cBhvr>
                                        <p:cTn id="12" dur="500"/>
                                        <p:tgtEl>
                                          <p:spTgt spid="126669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66696"/>
                                        </p:tgtEl>
                                        <p:attrNameLst>
                                          <p:attrName>style.visibility</p:attrName>
                                        </p:attrNameLst>
                                      </p:cBhvr>
                                      <p:to>
                                        <p:strVal val="visible"/>
                                      </p:to>
                                    </p:set>
                                    <p:animEffect transition="in" filter="wipe(left)">
                                      <p:cBhvr>
                                        <p:cTn id="17" dur="500"/>
                                        <p:tgtEl>
                                          <p:spTgt spid="12666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6695">
                                            <p:txEl>
                                              <p:pRg st="0" end="0"/>
                                            </p:txEl>
                                          </p:spTgt>
                                        </p:tgtEl>
                                        <p:attrNameLst>
                                          <p:attrName>style.visibility</p:attrName>
                                        </p:attrNameLst>
                                      </p:cBhvr>
                                      <p:to>
                                        <p:strVal val="visible"/>
                                      </p:to>
                                    </p:set>
                                    <p:animEffect transition="in" filter="wipe(left)">
                                      <p:cBhvr>
                                        <p:cTn id="22" dur="500"/>
                                        <p:tgtEl>
                                          <p:spTgt spid="126669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6709">
                                            <p:txEl>
                                              <p:pRg st="0" end="0"/>
                                            </p:txEl>
                                          </p:spTgt>
                                        </p:tgtEl>
                                        <p:attrNameLst>
                                          <p:attrName>style.visibility</p:attrName>
                                        </p:attrNameLst>
                                      </p:cBhvr>
                                      <p:to>
                                        <p:strVal val="visible"/>
                                      </p:to>
                                    </p:set>
                                    <p:animEffect transition="in" filter="wipe(left)">
                                      <p:cBhvr>
                                        <p:cTn id="27" dur="500"/>
                                        <p:tgtEl>
                                          <p:spTgt spid="126670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6710">
                                            <p:txEl>
                                              <p:pRg st="0" end="0"/>
                                            </p:txEl>
                                          </p:spTgt>
                                        </p:tgtEl>
                                        <p:attrNameLst>
                                          <p:attrName>style.visibility</p:attrName>
                                        </p:attrNameLst>
                                      </p:cBhvr>
                                      <p:to>
                                        <p:strVal val="visible"/>
                                      </p:to>
                                    </p:set>
                                    <p:animEffect transition="in" filter="wipe(left)">
                                      <p:cBhvr>
                                        <p:cTn id="32" dur="500"/>
                                        <p:tgtEl>
                                          <p:spTgt spid="12667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6693" grpId="0" build="p" autoUpdateAnimBg="0"/>
      <p:bldP spid="1266694" grpId="0" build="p" autoUpdateAnimBg="0"/>
      <p:bldP spid="1266695" grpId="0" build="p" autoUpdateAnimBg="0"/>
      <p:bldP spid="1266709" grpId="0" build="p" autoUpdateAnimBg="0"/>
      <p:bldP spid="126671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837" name="Text Box 5"/>
          <p:cNvSpPr txBox="1">
            <a:spLocks noChangeArrowheads="1"/>
          </p:cNvSpPr>
          <p:nvPr/>
        </p:nvSpPr>
        <p:spPr bwMode="auto">
          <a:xfrm>
            <a:off x="1952625" y="1997075"/>
            <a:ext cx="8001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a:t>Factor the polynomial 3</a:t>
            </a:r>
            <a:r>
              <a:rPr lang="en-US" altLang="x-none" i="1"/>
              <a:t>x</a:t>
            </a:r>
            <a:r>
              <a:rPr lang="en-US" altLang="x-none" baseline="30000"/>
              <a:t>2</a:t>
            </a:r>
            <a:r>
              <a:rPr lang="en-US" altLang="x-none"/>
              <a:t> – 7</a:t>
            </a:r>
            <a:r>
              <a:rPr lang="en-US" altLang="x-none" i="1"/>
              <a:t>x</a:t>
            </a:r>
            <a:r>
              <a:rPr lang="en-US" altLang="x-none"/>
              <a:t> + 6.</a:t>
            </a:r>
          </a:p>
        </p:txBody>
      </p:sp>
      <p:sp>
        <p:nvSpPr>
          <p:cNvPr id="1272838" name="Text Box 6"/>
          <p:cNvSpPr txBox="1">
            <a:spLocks noChangeArrowheads="1"/>
          </p:cNvSpPr>
          <p:nvPr/>
        </p:nvSpPr>
        <p:spPr bwMode="auto">
          <a:xfrm>
            <a:off x="1952625" y="2682875"/>
            <a:ext cx="8153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The only possible factors for 3 are 1 and 3, so we know that, if factorable, the polynomial will have to look like (3</a:t>
            </a:r>
            <a:r>
              <a:rPr lang="en-US" altLang="x-none" i="1"/>
              <a:t>x</a:t>
            </a:r>
            <a:r>
              <a:rPr lang="en-US" altLang="x-none"/>
              <a:t>        )(</a:t>
            </a:r>
            <a:r>
              <a:rPr lang="en-US" altLang="x-none" i="1"/>
              <a:t>x</a:t>
            </a:r>
            <a:r>
              <a:rPr lang="en-US" altLang="x-none"/>
              <a:t>       ) in factored form, so that the product of the first two terms in the binomials will be 3</a:t>
            </a:r>
            <a:r>
              <a:rPr lang="en-US" altLang="x-none" i="1"/>
              <a:t>x</a:t>
            </a:r>
            <a:r>
              <a:rPr lang="en-US" altLang="x-none" baseline="30000"/>
              <a:t>2</a:t>
            </a:r>
            <a:r>
              <a:rPr lang="en-US" altLang="x-none"/>
              <a:t>.</a:t>
            </a:r>
          </a:p>
        </p:txBody>
      </p:sp>
      <p:sp>
        <p:nvSpPr>
          <p:cNvPr id="1272839" name="Text Box 7"/>
          <p:cNvSpPr txBox="1">
            <a:spLocks noChangeArrowheads="1"/>
          </p:cNvSpPr>
          <p:nvPr/>
        </p:nvSpPr>
        <p:spPr bwMode="auto">
          <a:xfrm>
            <a:off x="1952625" y="4403726"/>
            <a:ext cx="8153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Since the middle term is negative, possible factors of 6 must both be negative: {</a:t>
            </a:r>
            <a:r>
              <a:rPr lang="en-US" altLang="x-none">
                <a:sym typeface="Symbol" charset="2"/>
              </a:rPr>
              <a:t></a:t>
            </a:r>
            <a:r>
              <a:rPr lang="en-US" altLang="x-none"/>
              <a:t>1, </a:t>
            </a:r>
            <a:r>
              <a:rPr lang="en-US" altLang="x-none">
                <a:sym typeface="Symbol" charset="2"/>
              </a:rPr>
              <a:t></a:t>
            </a:r>
            <a:r>
              <a:rPr lang="en-US" altLang="x-none"/>
              <a:t> 6} or {</a:t>
            </a:r>
            <a:r>
              <a:rPr lang="en-US" altLang="x-none">
                <a:sym typeface="Symbol" charset="2"/>
              </a:rPr>
              <a:t></a:t>
            </a:r>
            <a:r>
              <a:rPr lang="en-US" altLang="x-none"/>
              <a:t> 2, </a:t>
            </a:r>
            <a:r>
              <a:rPr lang="en-US" altLang="x-none">
                <a:sym typeface="Symbol" charset="2"/>
              </a:rPr>
              <a:t></a:t>
            </a:r>
            <a:r>
              <a:rPr lang="en-US" altLang="x-none"/>
              <a:t> 3}.</a:t>
            </a:r>
          </a:p>
        </p:txBody>
      </p:sp>
      <p:sp>
        <p:nvSpPr>
          <p:cNvPr id="1272840" name="Text Box 8"/>
          <p:cNvSpPr txBox="1">
            <a:spLocks noChangeArrowheads="1"/>
          </p:cNvSpPr>
          <p:nvPr/>
        </p:nvSpPr>
        <p:spPr bwMode="auto">
          <a:xfrm>
            <a:off x="1952625" y="5226051"/>
            <a:ext cx="8153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We need to methodically try each pair of factors until we find a combination that works, or exhaust all of our possible pairs of factors.</a:t>
            </a:r>
          </a:p>
        </p:txBody>
      </p:sp>
      <p:sp>
        <p:nvSpPr>
          <p:cNvPr id="1272841" name="Rectangle 9"/>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72842" name="Text Box 10"/>
          <p:cNvSpPr txBox="1">
            <a:spLocks noChangeArrowheads="1"/>
          </p:cNvSpPr>
          <p:nvPr/>
        </p:nvSpPr>
        <p:spPr bwMode="auto">
          <a:xfrm>
            <a:off x="1812925"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
        <p:nvSpPr>
          <p:cNvPr id="1272843" name="Rectangle 11"/>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3368528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72837">
                                            <p:txEl>
                                              <p:pRg st="0" end="0"/>
                                            </p:txEl>
                                          </p:spTgt>
                                        </p:tgtEl>
                                        <p:attrNameLst>
                                          <p:attrName>style.visibility</p:attrName>
                                        </p:attrNameLst>
                                      </p:cBhvr>
                                      <p:to>
                                        <p:strVal val="visible"/>
                                      </p:to>
                                    </p:set>
                                    <p:animEffect transition="in" filter="wipe(left)">
                                      <p:cBhvr>
                                        <p:cTn id="7" dur="500"/>
                                        <p:tgtEl>
                                          <p:spTgt spid="12728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72838">
                                            <p:txEl>
                                              <p:pRg st="0" end="0"/>
                                            </p:txEl>
                                          </p:spTgt>
                                        </p:tgtEl>
                                        <p:attrNameLst>
                                          <p:attrName>style.visibility</p:attrName>
                                        </p:attrNameLst>
                                      </p:cBhvr>
                                      <p:to>
                                        <p:strVal val="visible"/>
                                      </p:to>
                                    </p:set>
                                    <p:animEffect transition="in" filter="wipe(left)">
                                      <p:cBhvr>
                                        <p:cTn id="12" dur="500"/>
                                        <p:tgtEl>
                                          <p:spTgt spid="127283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72839">
                                            <p:txEl>
                                              <p:pRg st="0" end="0"/>
                                            </p:txEl>
                                          </p:spTgt>
                                        </p:tgtEl>
                                        <p:attrNameLst>
                                          <p:attrName>style.visibility</p:attrName>
                                        </p:attrNameLst>
                                      </p:cBhvr>
                                      <p:to>
                                        <p:strVal val="visible"/>
                                      </p:to>
                                    </p:set>
                                    <p:animEffect transition="in" filter="wipe(left)">
                                      <p:cBhvr>
                                        <p:cTn id="17" dur="500"/>
                                        <p:tgtEl>
                                          <p:spTgt spid="127283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72840">
                                            <p:txEl>
                                              <p:pRg st="0" end="0"/>
                                            </p:txEl>
                                          </p:spTgt>
                                        </p:tgtEl>
                                        <p:attrNameLst>
                                          <p:attrName>style.visibility</p:attrName>
                                        </p:attrNameLst>
                                      </p:cBhvr>
                                      <p:to>
                                        <p:strVal val="visible"/>
                                      </p:to>
                                    </p:set>
                                    <p:animEffect transition="in" filter="wipe(left)">
                                      <p:cBhvr>
                                        <p:cTn id="22" dur="500"/>
                                        <p:tgtEl>
                                          <p:spTgt spid="1272840">
                                            <p:txEl>
                                              <p:pRg st="0" end="0"/>
                                            </p:txEl>
                                          </p:spTgt>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1272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2837" grpId="0" build="p" autoUpdateAnimBg="0"/>
      <p:bldP spid="1272838" grpId="0" build="p" autoUpdateAnimBg="0"/>
      <p:bldP spid="1272839" grpId="0" build="p" autoUpdateAnimBg="0"/>
      <p:bldP spid="1272840" grpId="0" build="p" autoUpdateAnimBg="0"/>
      <p:bldP spid="127284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61" name="Text Box 5"/>
          <p:cNvSpPr txBox="1">
            <a:spLocks noChangeArrowheads="1"/>
          </p:cNvSpPr>
          <p:nvPr/>
        </p:nvSpPr>
        <p:spPr bwMode="auto">
          <a:xfrm>
            <a:off x="1746250" y="2009776"/>
            <a:ext cx="86868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We will be looking for a combination that gives the sum of the products of the outside terms and the inside terms equal to </a:t>
            </a:r>
            <a:r>
              <a:rPr lang="en-US" altLang="x-none" sz="2600">
                <a:sym typeface="Symbol" charset="2"/>
              </a:rPr>
              <a:t></a:t>
            </a:r>
            <a:r>
              <a:rPr lang="en-US" altLang="x-none" sz="2600"/>
              <a:t>7</a:t>
            </a:r>
            <a:r>
              <a:rPr lang="en-US" altLang="x-none" sz="2600" i="1"/>
              <a:t>x</a:t>
            </a:r>
            <a:r>
              <a:rPr lang="en-US" altLang="x-none" sz="2600"/>
              <a:t>.</a:t>
            </a:r>
          </a:p>
        </p:txBody>
      </p:sp>
      <p:sp>
        <p:nvSpPr>
          <p:cNvPr id="1273862" name="Text Box 6"/>
          <p:cNvSpPr txBox="1">
            <a:spLocks noChangeArrowheads="1"/>
          </p:cNvSpPr>
          <p:nvPr/>
        </p:nvSpPr>
        <p:spPr bwMode="auto">
          <a:xfrm>
            <a:off x="1828800" y="3962401"/>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a:t>
            </a:r>
            <a:r>
              <a:rPr lang="en-US" altLang="x-none">
                <a:sym typeface="Symbol" charset="2"/>
              </a:rPr>
              <a:t></a:t>
            </a:r>
            <a:r>
              <a:rPr lang="en-US" altLang="x-none"/>
              <a:t>1, </a:t>
            </a:r>
            <a:r>
              <a:rPr lang="en-US" altLang="x-none">
                <a:sym typeface="Symbol" charset="2"/>
              </a:rPr>
              <a:t></a:t>
            </a:r>
            <a:r>
              <a:rPr lang="en-US" altLang="x-none"/>
              <a:t>6}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1</a:t>
            </a:r>
            <a:r>
              <a:rPr lang="en-US" altLang="x-none"/>
              <a:t>)(</a:t>
            </a:r>
            <a:r>
              <a:rPr lang="en-US" altLang="x-none" i="1">
                <a:solidFill>
                  <a:srgbClr val="2563A1"/>
                </a:solidFill>
              </a:rPr>
              <a:t>x</a:t>
            </a:r>
            <a:r>
              <a:rPr lang="en-US" altLang="x-none"/>
              <a:t> – </a:t>
            </a:r>
            <a:r>
              <a:rPr lang="en-US" altLang="x-none">
                <a:solidFill>
                  <a:srgbClr val="D02800"/>
                </a:solidFill>
              </a:rPr>
              <a:t>6</a:t>
            </a:r>
            <a:r>
              <a:rPr lang="en-US" altLang="x-none"/>
              <a:t>)	 </a:t>
            </a:r>
            <a:r>
              <a:rPr lang="en-US" altLang="x-none">
                <a:solidFill>
                  <a:srgbClr val="D02800"/>
                </a:solidFill>
                <a:sym typeface="Symbol" charset="2"/>
              </a:rPr>
              <a:t></a:t>
            </a:r>
            <a:r>
              <a:rPr lang="en-US" altLang="x-none">
                <a:solidFill>
                  <a:srgbClr val="D02800"/>
                </a:solidFill>
              </a:rPr>
              <a:t>18</a:t>
            </a:r>
            <a:r>
              <a:rPr lang="en-US" altLang="x-none" i="1">
                <a:solidFill>
                  <a:srgbClr val="D02800"/>
                </a:solidFill>
              </a:rPr>
              <a:t>x</a:t>
            </a:r>
            <a:r>
              <a:rPr lang="en-US" altLang="x-none"/>
              <a:t>		   </a:t>
            </a:r>
            <a:r>
              <a:rPr lang="en-US" altLang="x-none">
                <a:solidFill>
                  <a:srgbClr val="2563A1"/>
                </a:solidFill>
                <a:sym typeface="Symbol" charset="2"/>
              </a:rPr>
              <a:t></a:t>
            </a:r>
            <a:r>
              <a:rPr lang="en-US" altLang="x-none" i="1">
                <a:solidFill>
                  <a:srgbClr val="2563A1"/>
                </a:solidFill>
              </a:rPr>
              <a:t>x</a:t>
            </a:r>
            <a:r>
              <a:rPr lang="en-US" altLang="x-none"/>
              <a:t>		 </a:t>
            </a:r>
            <a:r>
              <a:rPr lang="en-US" altLang="x-none">
                <a:sym typeface="Symbol" charset="2"/>
              </a:rPr>
              <a:t></a:t>
            </a:r>
            <a:r>
              <a:rPr lang="en-US" altLang="x-none"/>
              <a:t>19</a:t>
            </a:r>
            <a:r>
              <a:rPr lang="en-US" altLang="x-none" i="1"/>
              <a:t>x</a:t>
            </a:r>
          </a:p>
          <a:p>
            <a:r>
              <a:rPr lang="en-US" altLang="x-none"/>
              <a:t>	     (3</a:t>
            </a:r>
            <a:r>
              <a:rPr lang="en-US" altLang="x-none" i="1"/>
              <a:t>x – </a:t>
            </a:r>
            <a:r>
              <a:rPr lang="en-US" altLang="x-none"/>
              <a:t>6)(</a:t>
            </a:r>
            <a:r>
              <a:rPr lang="en-US" altLang="x-none" i="1"/>
              <a:t>x</a:t>
            </a:r>
            <a:r>
              <a:rPr lang="en-US" altLang="x-none"/>
              <a:t> – 1)            Common factor so no need to test.</a:t>
            </a:r>
          </a:p>
          <a:p>
            <a:r>
              <a:rPr lang="en-US" altLang="x-none"/>
              <a:t>{</a:t>
            </a:r>
            <a:r>
              <a:rPr lang="en-US" altLang="x-none">
                <a:sym typeface="Symbol" charset="2"/>
              </a:rPr>
              <a:t></a:t>
            </a:r>
            <a:r>
              <a:rPr lang="en-US" altLang="x-none"/>
              <a:t>2, </a:t>
            </a:r>
            <a:r>
              <a:rPr lang="en-US" altLang="x-none">
                <a:sym typeface="Symbol" charset="2"/>
              </a:rPr>
              <a:t></a:t>
            </a:r>
            <a:r>
              <a:rPr lang="en-US" altLang="x-none"/>
              <a:t>3}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2</a:t>
            </a:r>
            <a:r>
              <a:rPr lang="en-US" altLang="x-none"/>
              <a:t>)(</a:t>
            </a:r>
            <a:r>
              <a:rPr lang="en-US" altLang="x-none" i="1">
                <a:solidFill>
                  <a:srgbClr val="2563A1"/>
                </a:solidFill>
              </a:rPr>
              <a:t>x</a:t>
            </a:r>
            <a:r>
              <a:rPr lang="en-US" altLang="x-none"/>
              <a:t> – </a:t>
            </a:r>
            <a:r>
              <a:rPr lang="en-US" altLang="x-none">
                <a:solidFill>
                  <a:srgbClr val="D02800"/>
                </a:solidFill>
              </a:rPr>
              <a:t>3</a:t>
            </a:r>
            <a:r>
              <a:rPr lang="en-US" altLang="x-none"/>
              <a:t>)	   </a:t>
            </a:r>
            <a:r>
              <a:rPr lang="en-US" altLang="x-none">
                <a:solidFill>
                  <a:srgbClr val="D02800"/>
                </a:solidFill>
                <a:sym typeface="Symbol" charset="2"/>
              </a:rPr>
              <a:t></a:t>
            </a:r>
            <a:r>
              <a:rPr lang="en-US" altLang="x-none">
                <a:solidFill>
                  <a:srgbClr val="D02800"/>
                </a:solidFill>
              </a:rPr>
              <a:t>9</a:t>
            </a:r>
            <a:r>
              <a:rPr lang="en-US" altLang="x-none" i="1">
                <a:solidFill>
                  <a:srgbClr val="D02800"/>
                </a:solidFill>
              </a:rPr>
              <a:t>x</a:t>
            </a:r>
            <a:r>
              <a:rPr lang="en-US" altLang="x-none"/>
              <a:t>		 </a:t>
            </a:r>
            <a:r>
              <a:rPr lang="en-US" altLang="x-none">
                <a:solidFill>
                  <a:srgbClr val="2563A1"/>
                </a:solidFill>
                <a:sym typeface="Symbol" charset="2"/>
              </a:rPr>
              <a:t></a:t>
            </a:r>
            <a:r>
              <a:rPr lang="en-US" altLang="x-none">
                <a:solidFill>
                  <a:srgbClr val="2563A1"/>
                </a:solidFill>
              </a:rPr>
              <a:t>2</a:t>
            </a:r>
            <a:r>
              <a:rPr lang="en-US" altLang="x-none" i="1">
                <a:solidFill>
                  <a:srgbClr val="2563A1"/>
                </a:solidFill>
              </a:rPr>
              <a:t>x</a:t>
            </a:r>
            <a:r>
              <a:rPr lang="en-US" altLang="x-none"/>
              <a:t>		 </a:t>
            </a:r>
            <a:r>
              <a:rPr lang="en-US" altLang="x-none">
                <a:sym typeface="Symbol" charset="2"/>
              </a:rPr>
              <a:t></a:t>
            </a:r>
            <a:r>
              <a:rPr lang="en-US" altLang="x-none"/>
              <a:t>11</a:t>
            </a:r>
            <a:r>
              <a:rPr lang="en-US" altLang="x-none" i="1"/>
              <a:t>x</a:t>
            </a:r>
          </a:p>
          <a:p>
            <a:r>
              <a:rPr lang="en-US" altLang="x-none"/>
              <a:t>	     (3</a:t>
            </a:r>
            <a:r>
              <a:rPr lang="en-US" altLang="x-none" i="1"/>
              <a:t>x – </a:t>
            </a:r>
            <a:r>
              <a:rPr lang="en-US" altLang="x-none"/>
              <a:t>3)(</a:t>
            </a:r>
            <a:r>
              <a:rPr lang="en-US" altLang="x-none" i="1"/>
              <a:t>x</a:t>
            </a:r>
            <a:r>
              <a:rPr lang="en-US" altLang="x-none"/>
              <a:t> – 2)            Common factor so no need to test.</a:t>
            </a:r>
          </a:p>
        </p:txBody>
      </p:sp>
      <p:grpSp>
        <p:nvGrpSpPr>
          <p:cNvPr id="1273863" name="Group 7"/>
          <p:cNvGrpSpPr>
            <a:grpSpLocks/>
          </p:cNvGrpSpPr>
          <p:nvPr/>
        </p:nvGrpSpPr>
        <p:grpSpPr bwMode="auto">
          <a:xfrm>
            <a:off x="1828800" y="2971804"/>
            <a:ext cx="8610600" cy="646113"/>
            <a:chOff x="192" y="2064"/>
            <a:chExt cx="5424" cy="407"/>
          </a:xfrm>
        </p:grpSpPr>
        <p:sp>
          <p:nvSpPr>
            <p:cNvPr id="1273864" name="Text Box 8"/>
            <p:cNvSpPr txBox="1">
              <a:spLocks noChangeArrowheads="1"/>
            </p:cNvSpPr>
            <p:nvPr/>
          </p:nvSpPr>
          <p:spPr bwMode="auto">
            <a:xfrm>
              <a:off x="192"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6</a:t>
              </a:r>
            </a:p>
          </p:txBody>
        </p:sp>
        <p:sp>
          <p:nvSpPr>
            <p:cNvPr id="1273865" name="Text Box 9"/>
            <p:cNvSpPr txBox="1">
              <a:spLocks noChangeArrowheads="1"/>
            </p:cNvSpPr>
            <p:nvPr/>
          </p:nvSpPr>
          <p:spPr bwMode="auto">
            <a:xfrm>
              <a:off x="1152" y="2064"/>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Resulting Binomials</a:t>
              </a:r>
            </a:p>
          </p:txBody>
        </p:sp>
        <p:sp>
          <p:nvSpPr>
            <p:cNvPr id="1273866" name="Text Box 10"/>
            <p:cNvSpPr txBox="1">
              <a:spLocks noChangeArrowheads="1"/>
            </p:cNvSpPr>
            <p:nvPr/>
          </p:nvSpPr>
          <p:spPr bwMode="auto">
            <a:xfrm>
              <a:off x="2304" y="2064"/>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Outside Terms</a:t>
              </a:r>
            </a:p>
          </p:txBody>
        </p:sp>
        <p:sp>
          <p:nvSpPr>
            <p:cNvPr id="1273867" name="Text Box 11"/>
            <p:cNvSpPr txBox="1">
              <a:spLocks noChangeArrowheads="1"/>
            </p:cNvSpPr>
            <p:nvPr/>
          </p:nvSpPr>
          <p:spPr bwMode="auto">
            <a:xfrm>
              <a:off x="3600" y="2064"/>
              <a:ext cx="11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Inside Terms</a:t>
              </a:r>
            </a:p>
          </p:txBody>
        </p:sp>
        <p:sp>
          <p:nvSpPr>
            <p:cNvPr id="1273868" name="Text Box 12"/>
            <p:cNvSpPr txBox="1">
              <a:spLocks noChangeArrowheads="1"/>
            </p:cNvSpPr>
            <p:nvPr/>
          </p:nvSpPr>
          <p:spPr bwMode="auto">
            <a:xfrm>
              <a:off x="4752" y="2064"/>
              <a:ext cx="8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Sum of Products</a:t>
              </a:r>
            </a:p>
          </p:txBody>
        </p:sp>
      </p:grpSp>
      <p:sp>
        <p:nvSpPr>
          <p:cNvPr id="1273869" name="Rectangle 1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73870" name="Text Box 14"/>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
        <p:nvSpPr>
          <p:cNvPr id="1273871" name="Rectangle 15"/>
          <p:cNvSpPr>
            <a:spLocks noChangeArrowheads="1"/>
          </p:cNvSpPr>
          <p:nvPr/>
        </p:nvSpPr>
        <p:spPr bwMode="auto">
          <a:xfrm>
            <a:off x="8991600" y="60960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5127585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73861">
                                            <p:txEl>
                                              <p:pRg st="0" end="0"/>
                                            </p:txEl>
                                          </p:spTgt>
                                        </p:tgtEl>
                                        <p:attrNameLst>
                                          <p:attrName>style.visibility</p:attrName>
                                        </p:attrNameLst>
                                      </p:cBhvr>
                                      <p:to>
                                        <p:strVal val="visible"/>
                                      </p:to>
                                    </p:set>
                                    <p:animEffect transition="in" filter="wipe(left)">
                                      <p:cBhvr>
                                        <p:cTn id="7" dur="500"/>
                                        <p:tgtEl>
                                          <p:spTgt spid="12738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73863"/>
                                        </p:tgtEl>
                                        <p:attrNameLst>
                                          <p:attrName>style.visibility</p:attrName>
                                        </p:attrNameLst>
                                      </p:cBhvr>
                                      <p:to>
                                        <p:strVal val="visible"/>
                                      </p:to>
                                    </p:set>
                                    <p:animEffect transition="in" filter="wipe(left)">
                                      <p:cBhvr>
                                        <p:cTn id="12" dur="500"/>
                                        <p:tgtEl>
                                          <p:spTgt spid="12738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73862">
                                            <p:txEl>
                                              <p:pRg st="0" end="0"/>
                                            </p:txEl>
                                          </p:spTgt>
                                        </p:tgtEl>
                                        <p:attrNameLst>
                                          <p:attrName>style.visibility</p:attrName>
                                        </p:attrNameLst>
                                      </p:cBhvr>
                                      <p:to>
                                        <p:strVal val="visible"/>
                                      </p:to>
                                    </p:set>
                                    <p:animEffect transition="in" filter="wipe(left)">
                                      <p:cBhvr>
                                        <p:cTn id="17" dur="500"/>
                                        <p:tgtEl>
                                          <p:spTgt spid="127386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73862">
                                            <p:txEl>
                                              <p:pRg st="1" end="1"/>
                                            </p:txEl>
                                          </p:spTgt>
                                        </p:tgtEl>
                                        <p:attrNameLst>
                                          <p:attrName>style.visibility</p:attrName>
                                        </p:attrNameLst>
                                      </p:cBhvr>
                                      <p:to>
                                        <p:strVal val="visible"/>
                                      </p:to>
                                    </p:set>
                                    <p:animEffect transition="in" filter="wipe(left)">
                                      <p:cBhvr>
                                        <p:cTn id="22" dur="500"/>
                                        <p:tgtEl>
                                          <p:spTgt spid="1273862">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73862">
                                            <p:txEl>
                                              <p:pRg st="2" end="2"/>
                                            </p:txEl>
                                          </p:spTgt>
                                        </p:tgtEl>
                                        <p:attrNameLst>
                                          <p:attrName>style.visibility</p:attrName>
                                        </p:attrNameLst>
                                      </p:cBhvr>
                                      <p:to>
                                        <p:strVal val="visible"/>
                                      </p:to>
                                    </p:set>
                                    <p:animEffect transition="in" filter="wipe(left)">
                                      <p:cBhvr>
                                        <p:cTn id="27" dur="500"/>
                                        <p:tgtEl>
                                          <p:spTgt spid="1273862">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73862">
                                            <p:txEl>
                                              <p:pRg st="3" end="3"/>
                                            </p:txEl>
                                          </p:spTgt>
                                        </p:tgtEl>
                                        <p:attrNameLst>
                                          <p:attrName>style.visibility</p:attrName>
                                        </p:attrNameLst>
                                      </p:cBhvr>
                                      <p:to>
                                        <p:strVal val="visible"/>
                                      </p:to>
                                    </p:set>
                                    <p:animEffect transition="in" filter="wipe(left)">
                                      <p:cBhvr>
                                        <p:cTn id="32" dur="500"/>
                                        <p:tgtEl>
                                          <p:spTgt spid="1273862">
                                            <p:txEl>
                                              <p:pRg st="3" end="3"/>
                                            </p:txEl>
                                          </p:spTgt>
                                        </p:tgtEl>
                                      </p:cBhvr>
                                    </p:animEffect>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1273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3861" grpId="0" build="p" autoUpdateAnimBg="0"/>
      <p:bldP spid="1273862" grpId="0" build="p" autoUpdateAnimBg="0"/>
      <p:bldP spid="127387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4885" name="Text Box 5"/>
          <p:cNvSpPr txBox="1">
            <a:spLocks noChangeArrowheads="1"/>
          </p:cNvSpPr>
          <p:nvPr/>
        </p:nvSpPr>
        <p:spPr bwMode="auto">
          <a:xfrm>
            <a:off x="1905000" y="2306639"/>
            <a:ext cx="8077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spcBef>
                <a:spcPct val="20000"/>
              </a:spcBef>
              <a:buSzPct val="85000"/>
            </a:pPr>
            <a:r>
              <a:rPr lang="en-US" altLang="x-none" sz="3200"/>
              <a:t>Now we have a problem, because we have exhausted all possible choices for the factors, but have not found a pair where the sum of the products of the outside terms and the inside terms is </a:t>
            </a:r>
            <a:r>
              <a:rPr lang="en-US" altLang="x-none"/>
              <a:t>–</a:t>
            </a:r>
            <a:r>
              <a:rPr lang="en-US" altLang="x-none" sz="3200"/>
              <a:t>7.</a:t>
            </a:r>
          </a:p>
          <a:p>
            <a:pPr>
              <a:lnSpc>
                <a:spcPct val="90000"/>
              </a:lnSpc>
              <a:spcBef>
                <a:spcPct val="20000"/>
              </a:spcBef>
              <a:buSzPct val="85000"/>
            </a:pPr>
            <a:r>
              <a:rPr lang="en-US" altLang="x-none" sz="3200"/>
              <a:t>So 3</a:t>
            </a:r>
            <a:r>
              <a:rPr lang="en-US" altLang="x-none" sz="3200" i="1"/>
              <a:t>x</a:t>
            </a:r>
            <a:r>
              <a:rPr lang="en-US" altLang="x-none" sz="3200" baseline="30000"/>
              <a:t>2</a:t>
            </a:r>
            <a:r>
              <a:rPr lang="en-US" altLang="x-none" sz="3200"/>
              <a:t> – 7</a:t>
            </a:r>
            <a:r>
              <a:rPr lang="en-US" altLang="x-none" sz="3200" i="1"/>
              <a:t>x</a:t>
            </a:r>
            <a:r>
              <a:rPr lang="en-US" altLang="x-none" sz="3200"/>
              <a:t> + 6 is a prime polynomial and will not factor.</a:t>
            </a:r>
          </a:p>
        </p:txBody>
      </p:sp>
      <p:sp>
        <p:nvSpPr>
          <p:cNvPr id="1274886" name="Rectangle 6"/>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74887" name="Text Box 7"/>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Tree>
    <p:extLst>
      <p:ext uri="{BB962C8B-B14F-4D97-AF65-F5344CB8AC3E}">
        <p14:creationId xmlns:p14="http://schemas.microsoft.com/office/powerpoint/2010/main" val="8745404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74885">
                                            <p:txEl>
                                              <p:pRg st="0" end="0"/>
                                            </p:txEl>
                                          </p:spTgt>
                                        </p:tgtEl>
                                        <p:attrNameLst>
                                          <p:attrName>style.visibility</p:attrName>
                                        </p:attrNameLst>
                                      </p:cBhvr>
                                      <p:to>
                                        <p:strVal val="visible"/>
                                      </p:to>
                                    </p:set>
                                    <p:animEffect transition="in" filter="wipe(left)">
                                      <p:cBhvr>
                                        <p:cTn id="7" dur="500"/>
                                        <p:tgtEl>
                                          <p:spTgt spid="12748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74885">
                                            <p:txEl>
                                              <p:pRg st="1" end="1"/>
                                            </p:txEl>
                                          </p:spTgt>
                                        </p:tgtEl>
                                        <p:attrNameLst>
                                          <p:attrName>style.visibility</p:attrName>
                                        </p:attrNameLst>
                                      </p:cBhvr>
                                      <p:to>
                                        <p:strVal val="visible"/>
                                      </p:to>
                                    </p:set>
                                    <p:animEffect transition="in" filter="wipe(left)">
                                      <p:cBhvr>
                                        <p:cTn id="12" dur="500"/>
                                        <p:tgtEl>
                                          <p:spTgt spid="12748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488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05" name="Text Box 5"/>
          <p:cNvSpPr txBox="1">
            <a:spLocks noChangeArrowheads="1"/>
          </p:cNvSpPr>
          <p:nvPr/>
        </p:nvSpPr>
        <p:spPr bwMode="auto">
          <a:xfrm>
            <a:off x="2133600" y="1981200"/>
            <a:ext cx="8001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600"/>
              <a:t>Factor the polynomial 6</a:t>
            </a:r>
            <a:r>
              <a:rPr lang="en-US" altLang="x-none" sz="2600" i="1"/>
              <a:t>x</a:t>
            </a:r>
            <a:r>
              <a:rPr lang="en-US" altLang="x-none" sz="2600" baseline="30000"/>
              <a:t>2</a:t>
            </a:r>
            <a:r>
              <a:rPr lang="en-US" altLang="x-none" sz="2600" i="1"/>
              <a:t>y</a:t>
            </a:r>
            <a:r>
              <a:rPr lang="en-US" altLang="x-none" sz="2600" baseline="30000"/>
              <a:t>2</a:t>
            </a:r>
            <a:r>
              <a:rPr lang="en-US" altLang="x-none" sz="2600"/>
              <a:t> – 2</a:t>
            </a:r>
            <a:r>
              <a:rPr lang="en-US" altLang="x-none" sz="2600" i="1"/>
              <a:t>xy</a:t>
            </a:r>
            <a:r>
              <a:rPr lang="en-US" altLang="x-none" sz="2600" baseline="30000"/>
              <a:t>2</a:t>
            </a:r>
            <a:r>
              <a:rPr lang="en-US" altLang="x-none" sz="2600"/>
              <a:t> – 60</a:t>
            </a:r>
            <a:r>
              <a:rPr lang="en-US" altLang="x-none" sz="2600" i="1"/>
              <a:t>y</a:t>
            </a:r>
            <a:r>
              <a:rPr lang="en-US" altLang="x-none" sz="2600" baseline="30000"/>
              <a:t>2</a:t>
            </a:r>
            <a:r>
              <a:rPr lang="en-US" altLang="x-none" sz="2600"/>
              <a:t>.</a:t>
            </a:r>
          </a:p>
        </p:txBody>
      </p:sp>
      <p:sp>
        <p:nvSpPr>
          <p:cNvPr id="1280006" name="Text Box 6"/>
          <p:cNvSpPr txBox="1">
            <a:spLocks noChangeArrowheads="1"/>
          </p:cNvSpPr>
          <p:nvPr/>
        </p:nvSpPr>
        <p:spPr bwMode="auto">
          <a:xfrm>
            <a:off x="2133600" y="2743201"/>
            <a:ext cx="8001000"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Remember that the larger the coefficient, the greater the probability of having multiple pairs of factors to check.  So it is important that you attempt to factor out any common factors first.</a:t>
            </a:r>
          </a:p>
        </p:txBody>
      </p:sp>
      <p:sp>
        <p:nvSpPr>
          <p:cNvPr id="1280007" name="Text Box 7"/>
          <p:cNvSpPr txBox="1">
            <a:spLocks noChangeArrowheads="1"/>
          </p:cNvSpPr>
          <p:nvPr/>
        </p:nvSpPr>
        <p:spPr bwMode="auto">
          <a:xfrm>
            <a:off x="2743200" y="4464050"/>
            <a:ext cx="73152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6</a:t>
            </a:r>
            <a:r>
              <a:rPr lang="en-US" altLang="x-none" sz="2600" i="1"/>
              <a:t>x</a:t>
            </a:r>
            <a:r>
              <a:rPr lang="en-US" altLang="x-none" sz="2600" baseline="30000"/>
              <a:t>2</a:t>
            </a:r>
            <a:r>
              <a:rPr lang="en-US" altLang="x-none" sz="2600" i="1"/>
              <a:t>y</a:t>
            </a:r>
            <a:r>
              <a:rPr lang="en-US" altLang="x-none" sz="2600" baseline="30000"/>
              <a:t>2</a:t>
            </a:r>
            <a:r>
              <a:rPr lang="en-US" altLang="x-none" sz="2600"/>
              <a:t> – 2</a:t>
            </a:r>
            <a:r>
              <a:rPr lang="en-US" altLang="x-none" sz="2600" i="1"/>
              <a:t>xy</a:t>
            </a:r>
            <a:r>
              <a:rPr lang="en-US" altLang="x-none" sz="2600" baseline="30000"/>
              <a:t>2</a:t>
            </a:r>
            <a:r>
              <a:rPr lang="en-US" altLang="x-none" sz="2600"/>
              <a:t> – 60</a:t>
            </a:r>
            <a:r>
              <a:rPr lang="en-US" altLang="x-none" sz="2600" i="1"/>
              <a:t>y</a:t>
            </a:r>
            <a:r>
              <a:rPr lang="en-US" altLang="x-none" sz="2600" baseline="30000"/>
              <a:t>2</a:t>
            </a:r>
            <a:r>
              <a:rPr lang="en-US" altLang="x-none" sz="2600"/>
              <a:t> = 2</a:t>
            </a:r>
            <a:r>
              <a:rPr lang="en-US" altLang="x-none" sz="2600" i="1"/>
              <a:t>y</a:t>
            </a:r>
            <a:r>
              <a:rPr lang="en-US" altLang="x-none" sz="2600" baseline="30000"/>
              <a:t>2</a:t>
            </a:r>
            <a:r>
              <a:rPr lang="en-US" altLang="x-none" sz="2600"/>
              <a:t>(3</a:t>
            </a:r>
            <a:r>
              <a:rPr lang="en-US" altLang="x-none" sz="2600" i="1"/>
              <a:t>x</a:t>
            </a:r>
            <a:r>
              <a:rPr lang="en-US" altLang="x-none" sz="2600" baseline="30000"/>
              <a:t>2</a:t>
            </a:r>
            <a:r>
              <a:rPr lang="en-US" altLang="x-none" sz="2600"/>
              <a:t> – </a:t>
            </a:r>
            <a:r>
              <a:rPr lang="en-US" altLang="x-none" sz="2600" i="1"/>
              <a:t>x</a:t>
            </a:r>
            <a:r>
              <a:rPr lang="en-US" altLang="x-none" sz="2600"/>
              <a:t> – 30)</a:t>
            </a:r>
          </a:p>
        </p:txBody>
      </p:sp>
      <p:sp>
        <p:nvSpPr>
          <p:cNvPr id="1280008" name="Text Box 8"/>
          <p:cNvSpPr txBox="1">
            <a:spLocks noChangeArrowheads="1"/>
          </p:cNvSpPr>
          <p:nvPr/>
        </p:nvSpPr>
        <p:spPr bwMode="auto">
          <a:xfrm>
            <a:off x="2133600" y="5105400"/>
            <a:ext cx="80772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600"/>
              <a:t>The only possible factors for 3 are 1 and 3, so we know that, if we can factor the polynomial further, it will have to look like 2</a:t>
            </a:r>
            <a:r>
              <a:rPr lang="en-US" altLang="x-none" sz="2600" i="1"/>
              <a:t>y</a:t>
            </a:r>
            <a:r>
              <a:rPr lang="en-US" altLang="x-none" sz="2600" baseline="30000"/>
              <a:t>2</a:t>
            </a:r>
            <a:r>
              <a:rPr lang="en-US" altLang="x-none" sz="2600"/>
              <a:t>(3</a:t>
            </a:r>
            <a:r>
              <a:rPr lang="en-US" altLang="x-none" sz="2600" i="1"/>
              <a:t>x</a:t>
            </a:r>
            <a:r>
              <a:rPr lang="en-US" altLang="x-none" sz="2600"/>
              <a:t>        )(</a:t>
            </a:r>
            <a:r>
              <a:rPr lang="en-US" altLang="x-none" sz="2600" i="1"/>
              <a:t>x</a:t>
            </a:r>
            <a:r>
              <a:rPr lang="en-US" altLang="x-none" sz="2600"/>
              <a:t>       ) in factored form.</a:t>
            </a:r>
          </a:p>
        </p:txBody>
      </p:sp>
      <p:sp>
        <p:nvSpPr>
          <p:cNvPr id="1280009" name="Rectangle 9"/>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80010" name="Text Box 10"/>
          <p:cNvSpPr txBox="1">
            <a:spLocks noChangeArrowheads="1"/>
          </p:cNvSpPr>
          <p:nvPr/>
        </p:nvSpPr>
        <p:spPr bwMode="auto">
          <a:xfrm>
            <a:off x="1812925" y="13160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
        <p:nvSpPr>
          <p:cNvPr id="1280011" name="Rectangle 11"/>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0227588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05">
                                            <p:txEl>
                                              <p:pRg st="0" end="0"/>
                                            </p:txEl>
                                          </p:spTgt>
                                        </p:tgtEl>
                                        <p:attrNameLst>
                                          <p:attrName>style.visibility</p:attrName>
                                        </p:attrNameLst>
                                      </p:cBhvr>
                                      <p:to>
                                        <p:strVal val="visible"/>
                                      </p:to>
                                    </p:set>
                                    <p:animEffect transition="in" filter="wipe(left)">
                                      <p:cBhvr>
                                        <p:cTn id="7" dur="500"/>
                                        <p:tgtEl>
                                          <p:spTgt spid="12800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06">
                                            <p:txEl>
                                              <p:pRg st="0" end="0"/>
                                            </p:txEl>
                                          </p:spTgt>
                                        </p:tgtEl>
                                        <p:attrNameLst>
                                          <p:attrName>style.visibility</p:attrName>
                                        </p:attrNameLst>
                                      </p:cBhvr>
                                      <p:to>
                                        <p:strVal val="visible"/>
                                      </p:to>
                                    </p:set>
                                    <p:animEffect transition="in" filter="wipe(left)">
                                      <p:cBhvr>
                                        <p:cTn id="12" dur="500"/>
                                        <p:tgtEl>
                                          <p:spTgt spid="128000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07">
                                            <p:txEl>
                                              <p:pRg st="0" end="0"/>
                                            </p:txEl>
                                          </p:spTgt>
                                        </p:tgtEl>
                                        <p:attrNameLst>
                                          <p:attrName>style.visibility</p:attrName>
                                        </p:attrNameLst>
                                      </p:cBhvr>
                                      <p:to>
                                        <p:strVal val="visible"/>
                                      </p:to>
                                    </p:set>
                                    <p:animEffect transition="in" filter="wipe(left)">
                                      <p:cBhvr>
                                        <p:cTn id="17" dur="500"/>
                                        <p:tgtEl>
                                          <p:spTgt spid="128000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08">
                                            <p:txEl>
                                              <p:pRg st="0" end="0"/>
                                            </p:txEl>
                                          </p:spTgt>
                                        </p:tgtEl>
                                        <p:attrNameLst>
                                          <p:attrName>style.visibility</p:attrName>
                                        </p:attrNameLst>
                                      </p:cBhvr>
                                      <p:to>
                                        <p:strVal val="visible"/>
                                      </p:to>
                                    </p:set>
                                    <p:animEffect transition="in" filter="wipe(left)">
                                      <p:cBhvr>
                                        <p:cTn id="22" dur="500"/>
                                        <p:tgtEl>
                                          <p:spTgt spid="1280008">
                                            <p:txEl>
                                              <p:pRg st="0" end="0"/>
                                            </p:txEl>
                                          </p:spTgt>
                                        </p:tgtEl>
                                      </p:cBhvr>
                                    </p:animEffect>
                                  </p:childTnLst>
                                </p:cTn>
                              </p:par>
                            </p:childTnLst>
                          </p:cTn>
                        </p:par>
                        <p:par>
                          <p:cTn id="23" fill="hold" nodeType="afterGroup">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12800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05" grpId="0" build="p" autoUpdateAnimBg="0"/>
      <p:bldP spid="1280006" grpId="0" build="p" autoUpdateAnimBg="0"/>
      <p:bldP spid="1280007" grpId="0" build="p" autoUpdateAnimBg="0"/>
      <p:bldP spid="1280008" grpId="0" build="p" autoUpdateAnimBg="0"/>
      <p:bldP spid="12800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Text Box 2"/>
          <p:cNvSpPr txBox="1">
            <a:spLocks noChangeArrowheads="1"/>
          </p:cNvSpPr>
          <p:nvPr/>
        </p:nvSpPr>
        <p:spPr bwMode="auto">
          <a:xfrm>
            <a:off x="2209800" y="2055814"/>
            <a:ext cx="8153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Since the product of the last two terms of the binomials will have to be –30, we know that they must be different signs.</a:t>
            </a:r>
          </a:p>
          <a:p>
            <a:r>
              <a:rPr lang="en-US" altLang="x-none" sz="2800"/>
              <a:t>Possible factors of –30 are {</a:t>
            </a:r>
            <a:r>
              <a:rPr lang="en-US" altLang="x-none"/>
              <a:t>–</a:t>
            </a:r>
            <a:r>
              <a:rPr lang="en-US" altLang="x-none" sz="2800"/>
              <a:t>1, 30}, {1, </a:t>
            </a:r>
            <a:r>
              <a:rPr lang="en-US" altLang="x-none"/>
              <a:t>–</a:t>
            </a:r>
            <a:r>
              <a:rPr lang="en-US" altLang="x-none" sz="2800"/>
              <a:t>30}, {</a:t>
            </a:r>
            <a:r>
              <a:rPr lang="en-US" altLang="x-none"/>
              <a:t>–</a:t>
            </a:r>
            <a:r>
              <a:rPr lang="en-US" altLang="x-none" sz="2800"/>
              <a:t>2, 15}, {2, </a:t>
            </a:r>
            <a:r>
              <a:rPr lang="en-US" altLang="x-none"/>
              <a:t>–</a:t>
            </a:r>
            <a:r>
              <a:rPr lang="en-US" altLang="x-none" sz="2800"/>
              <a:t>15}, {</a:t>
            </a:r>
            <a:r>
              <a:rPr lang="en-US" altLang="x-none"/>
              <a:t>–</a:t>
            </a:r>
            <a:r>
              <a:rPr lang="en-US" altLang="x-none" sz="2800"/>
              <a:t>3, 10}, {3, </a:t>
            </a:r>
            <a:r>
              <a:rPr lang="en-US" altLang="x-none"/>
              <a:t>–</a:t>
            </a:r>
            <a:r>
              <a:rPr lang="en-US" altLang="x-none" sz="2800"/>
              <a:t>10}, {</a:t>
            </a:r>
            <a:r>
              <a:rPr lang="en-US" altLang="x-none"/>
              <a:t>–</a:t>
            </a:r>
            <a:r>
              <a:rPr lang="en-US" altLang="x-none" sz="2800"/>
              <a:t>5, 6} or {5, </a:t>
            </a:r>
            <a:r>
              <a:rPr lang="en-US" altLang="x-none"/>
              <a:t>–</a:t>
            </a:r>
            <a:r>
              <a:rPr lang="en-US" altLang="x-none" sz="2800"/>
              <a:t>6}.</a:t>
            </a:r>
          </a:p>
        </p:txBody>
      </p:sp>
      <p:sp>
        <p:nvSpPr>
          <p:cNvPr id="1281030" name="Text Box 6"/>
          <p:cNvSpPr txBox="1">
            <a:spLocks noChangeArrowheads="1"/>
          </p:cNvSpPr>
          <p:nvPr/>
        </p:nvSpPr>
        <p:spPr bwMode="auto">
          <a:xfrm>
            <a:off x="2133600" y="4875214"/>
            <a:ext cx="82296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We will be looking for a combination that gives the sum of the products of the outside terms and the inside terms equal to </a:t>
            </a:r>
            <a:r>
              <a:rPr lang="en-US" altLang="x-none"/>
              <a:t>–</a:t>
            </a:r>
            <a:r>
              <a:rPr lang="en-US" altLang="x-none" sz="2800" i="1"/>
              <a:t>x</a:t>
            </a:r>
            <a:r>
              <a:rPr lang="en-US" altLang="x-none" sz="2800"/>
              <a:t>.</a:t>
            </a:r>
          </a:p>
        </p:txBody>
      </p:sp>
      <p:sp>
        <p:nvSpPr>
          <p:cNvPr id="1281031" name="Rectangle 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81032" name="Text Box 8"/>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
        <p:nvSpPr>
          <p:cNvPr id="1281033" name="Rectangle 9"/>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0492511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1026">
                                            <p:txEl>
                                              <p:pRg st="0" end="0"/>
                                            </p:txEl>
                                          </p:spTgt>
                                        </p:tgtEl>
                                        <p:attrNameLst>
                                          <p:attrName>style.visibility</p:attrName>
                                        </p:attrNameLst>
                                      </p:cBhvr>
                                      <p:to>
                                        <p:strVal val="visible"/>
                                      </p:to>
                                    </p:set>
                                    <p:animEffect transition="in" filter="wipe(left)">
                                      <p:cBhvr>
                                        <p:cTn id="7" dur="500"/>
                                        <p:tgtEl>
                                          <p:spTgt spid="12810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1026">
                                            <p:txEl>
                                              <p:pRg st="1" end="1"/>
                                            </p:txEl>
                                          </p:spTgt>
                                        </p:tgtEl>
                                        <p:attrNameLst>
                                          <p:attrName>style.visibility</p:attrName>
                                        </p:attrNameLst>
                                      </p:cBhvr>
                                      <p:to>
                                        <p:strVal val="visible"/>
                                      </p:to>
                                    </p:set>
                                    <p:animEffect transition="in" filter="wipe(left)">
                                      <p:cBhvr>
                                        <p:cTn id="12" dur="500"/>
                                        <p:tgtEl>
                                          <p:spTgt spid="12810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1030">
                                            <p:txEl>
                                              <p:pRg st="0" end="0"/>
                                            </p:txEl>
                                          </p:spTgt>
                                        </p:tgtEl>
                                        <p:attrNameLst>
                                          <p:attrName>style.visibility</p:attrName>
                                        </p:attrNameLst>
                                      </p:cBhvr>
                                      <p:to>
                                        <p:strVal val="visible"/>
                                      </p:to>
                                    </p:set>
                                    <p:animEffect transition="in" filter="wipe(left)">
                                      <p:cBhvr>
                                        <p:cTn id="17" dur="500"/>
                                        <p:tgtEl>
                                          <p:spTgt spid="1281030">
                                            <p:txEl>
                                              <p:pRg st="0" end="0"/>
                                            </p:txEl>
                                          </p:spTgt>
                                        </p:tgtEl>
                                      </p:cBhvr>
                                    </p:animEffec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2810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1026" grpId="0" build="p" autoUpdateAnimBg="0"/>
      <p:bldP spid="1281030" grpId="0" build="p" autoUpdateAnimBg="0"/>
      <p:bldP spid="128103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2053" name="Group 5"/>
          <p:cNvGrpSpPr>
            <a:grpSpLocks/>
          </p:cNvGrpSpPr>
          <p:nvPr/>
        </p:nvGrpSpPr>
        <p:grpSpPr bwMode="auto">
          <a:xfrm>
            <a:off x="1828800" y="1631954"/>
            <a:ext cx="8610600" cy="646113"/>
            <a:chOff x="192" y="2064"/>
            <a:chExt cx="5424" cy="407"/>
          </a:xfrm>
        </p:grpSpPr>
        <p:sp>
          <p:nvSpPr>
            <p:cNvPr id="1282054" name="Text Box 6"/>
            <p:cNvSpPr txBox="1">
              <a:spLocks noChangeArrowheads="1"/>
            </p:cNvSpPr>
            <p:nvPr/>
          </p:nvSpPr>
          <p:spPr bwMode="auto">
            <a:xfrm>
              <a:off x="192"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-30</a:t>
              </a:r>
            </a:p>
          </p:txBody>
        </p:sp>
        <p:sp>
          <p:nvSpPr>
            <p:cNvPr id="1282055" name="Text Box 7"/>
            <p:cNvSpPr txBox="1">
              <a:spLocks noChangeArrowheads="1"/>
            </p:cNvSpPr>
            <p:nvPr/>
          </p:nvSpPr>
          <p:spPr bwMode="auto">
            <a:xfrm>
              <a:off x="1152" y="2064"/>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Resulting Binomials</a:t>
              </a:r>
            </a:p>
          </p:txBody>
        </p:sp>
        <p:sp>
          <p:nvSpPr>
            <p:cNvPr id="1282056" name="Text Box 8"/>
            <p:cNvSpPr txBox="1">
              <a:spLocks noChangeArrowheads="1"/>
            </p:cNvSpPr>
            <p:nvPr/>
          </p:nvSpPr>
          <p:spPr bwMode="auto">
            <a:xfrm>
              <a:off x="2304" y="2064"/>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Outside Terms</a:t>
              </a:r>
            </a:p>
          </p:txBody>
        </p:sp>
        <p:sp>
          <p:nvSpPr>
            <p:cNvPr id="1282057" name="Text Box 9"/>
            <p:cNvSpPr txBox="1">
              <a:spLocks noChangeArrowheads="1"/>
            </p:cNvSpPr>
            <p:nvPr/>
          </p:nvSpPr>
          <p:spPr bwMode="auto">
            <a:xfrm>
              <a:off x="3600" y="2064"/>
              <a:ext cx="11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Inside Terms</a:t>
              </a:r>
            </a:p>
          </p:txBody>
        </p:sp>
        <p:sp>
          <p:nvSpPr>
            <p:cNvPr id="1282058" name="Text Box 10"/>
            <p:cNvSpPr txBox="1">
              <a:spLocks noChangeArrowheads="1"/>
            </p:cNvSpPr>
            <p:nvPr/>
          </p:nvSpPr>
          <p:spPr bwMode="auto">
            <a:xfrm>
              <a:off x="4752" y="2064"/>
              <a:ext cx="8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Sum of Products</a:t>
              </a:r>
            </a:p>
          </p:txBody>
        </p:sp>
      </p:grpSp>
      <p:sp>
        <p:nvSpPr>
          <p:cNvPr id="1282059" name="Text Box 11"/>
          <p:cNvSpPr txBox="1">
            <a:spLocks noChangeArrowheads="1"/>
          </p:cNvSpPr>
          <p:nvPr/>
        </p:nvSpPr>
        <p:spPr bwMode="auto">
          <a:xfrm>
            <a:off x="1828800" y="2359025"/>
            <a:ext cx="8610600" cy="2890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30000"/>
              </a:spcBef>
            </a:pPr>
            <a:r>
              <a:rPr lang="en-US" altLang="x-none"/>
              <a:t>{-1, 30}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1</a:t>
            </a:r>
            <a:r>
              <a:rPr lang="en-US" altLang="x-none"/>
              <a:t>)(</a:t>
            </a:r>
            <a:r>
              <a:rPr lang="en-US" altLang="x-none" i="1">
                <a:solidFill>
                  <a:srgbClr val="2563A1"/>
                </a:solidFill>
              </a:rPr>
              <a:t>x</a:t>
            </a:r>
            <a:r>
              <a:rPr lang="en-US" altLang="x-none"/>
              <a:t> + </a:t>
            </a:r>
            <a:r>
              <a:rPr lang="en-US" altLang="x-none">
                <a:solidFill>
                  <a:srgbClr val="D02800"/>
                </a:solidFill>
              </a:rPr>
              <a:t>30</a:t>
            </a:r>
            <a:r>
              <a:rPr lang="en-US" altLang="x-none"/>
              <a:t>)	   </a:t>
            </a:r>
            <a:r>
              <a:rPr lang="en-US" altLang="x-none">
                <a:solidFill>
                  <a:srgbClr val="D02800"/>
                </a:solidFill>
              </a:rPr>
              <a:t> 90</a:t>
            </a:r>
            <a:r>
              <a:rPr lang="en-US" altLang="x-none" i="1">
                <a:solidFill>
                  <a:srgbClr val="D02800"/>
                </a:solidFill>
              </a:rPr>
              <a:t>x</a:t>
            </a:r>
            <a:r>
              <a:rPr lang="en-US" altLang="x-none"/>
              <a:t>		      </a:t>
            </a:r>
            <a:r>
              <a:rPr lang="en-US" altLang="x-none">
                <a:solidFill>
                  <a:srgbClr val="2563A1"/>
                </a:solidFill>
              </a:rPr>
              <a:t>-</a:t>
            </a:r>
            <a:r>
              <a:rPr lang="en-US" altLang="x-none" i="1">
                <a:solidFill>
                  <a:srgbClr val="2563A1"/>
                </a:solidFill>
              </a:rPr>
              <a:t>x</a:t>
            </a:r>
            <a:r>
              <a:rPr lang="en-US" altLang="x-none"/>
              <a:t>		    89</a:t>
            </a:r>
            <a:r>
              <a:rPr lang="en-US" altLang="x-none" i="1"/>
              <a:t>x</a:t>
            </a:r>
          </a:p>
          <a:p>
            <a:pPr>
              <a:spcBef>
                <a:spcPct val="30000"/>
              </a:spcBef>
            </a:pPr>
            <a:r>
              <a:rPr lang="en-US" altLang="x-none"/>
              <a:t>	     (3</a:t>
            </a:r>
            <a:r>
              <a:rPr lang="en-US" altLang="x-none" i="1"/>
              <a:t>x + </a:t>
            </a:r>
            <a:r>
              <a:rPr lang="en-US" altLang="x-none"/>
              <a:t>30)(</a:t>
            </a:r>
            <a:r>
              <a:rPr lang="en-US" altLang="x-none" i="1"/>
              <a:t>x</a:t>
            </a:r>
            <a:r>
              <a:rPr lang="en-US" altLang="x-none"/>
              <a:t> – 1)            Common factor so no need to test.</a:t>
            </a:r>
          </a:p>
          <a:p>
            <a:pPr>
              <a:spcBef>
                <a:spcPct val="30000"/>
              </a:spcBef>
            </a:pPr>
            <a:r>
              <a:rPr lang="en-US" altLang="x-none"/>
              <a:t>{1, -30}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1</a:t>
            </a:r>
            <a:r>
              <a:rPr lang="en-US" altLang="x-none"/>
              <a:t>)(</a:t>
            </a:r>
            <a:r>
              <a:rPr lang="en-US" altLang="x-none" i="1">
                <a:solidFill>
                  <a:srgbClr val="2563A1"/>
                </a:solidFill>
              </a:rPr>
              <a:t>x</a:t>
            </a:r>
            <a:r>
              <a:rPr lang="en-US" altLang="x-none"/>
              <a:t> – </a:t>
            </a:r>
            <a:r>
              <a:rPr lang="en-US" altLang="x-none">
                <a:solidFill>
                  <a:srgbClr val="D02800"/>
                </a:solidFill>
              </a:rPr>
              <a:t>30</a:t>
            </a:r>
            <a:r>
              <a:rPr lang="en-US" altLang="x-none"/>
              <a:t>)	   </a:t>
            </a:r>
            <a:r>
              <a:rPr lang="en-US" altLang="x-none">
                <a:solidFill>
                  <a:srgbClr val="D02800"/>
                </a:solidFill>
              </a:rPr>
              <a:t>-90</a:t>
            </a:r>
            <a:r>
              <a:rPr lang="en-US" altLang="x-none" i="1">
                <a:solidFill>
                  <a:srgbClr val="D02800"/>
                </a:solidFill>
              </a:rPr>
              <a:t>x</a:t>
            </a:r>
            <a:r>
              <a:rPr lang="en-US" altLang="x-none"/>
              <a:t>		     </a:t>
            </a:r>
            <a:r>
              <a:rPr lang="en-US" altLang="x-none">
                <a:solidFill>
                  <a:srgbClr val="2563A1"/>
                </a:solidFill>
              </a:rPr>
              <a:t>  </a:t>
            </a:r>
            <a:r>
              <a:rPr lang="en-US" altLang="x-none" i="1">
                <a:solidFill>
                  <a:srgbClr val="2563A1"/>
                </a:solidFill>
              </a:rPr>
              <a:t>x</a:t>
            </a:r>
            <a:r>
              <a:rPr lang="en-US" altLang="x-none"/>
              <a:t>		   -89</a:t>
            </a:r>
            <a:r>
              <a:rPr lang="en-US" altLang="x-none" i="1"/>
              <a:t>x</a:t>
            </a:r>
          </a:p>
          <a:p>
            <a:pPr>
              <a:spcBef>
                <a:spcPct val="30000"/>
              </a:spcBef>
            </a:pPr>
            <a:r>
              <a:rPr lang="en-US" altLang="x-none"/>
              <a:t>	     (3</a:t>
            </a:r>
            <a:r>
              <a:rPr lang="en-US" altLang="x-none" i="1"/>
              <a:t>x – </a:t>
            </a:r>
            <a:r>
              <a:rPr lang="en-US" altLang="x-none"/>
              <a:t>30)(</a:t>
            </a:r>
            <a:r>
              <a:rPr lang="en-US" altLang="x-none" i="1"/>
              <a:t>x</a:t>
            </a:r>
            <a:r>
              <a:rPr lang="en-US" altLang="x-none"/>
              <a:t> + 1)            Common factor so no need to test.</a:t>
            </a:r>
          </a:p>
          <a:p>
            <a:pPr>
              <a:spcBef>
                <a:spcPct val="30000"/>
              </a:spcBef>
            </a:pPr>
            <a:r>
              <a:rPr lang="en-US" altLang="x-none"/>
              <a:t>{-2, 15}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2</a:t>
            </a:r>
            <a:r>
              <a:rPr lang="en-US" altLang="x-none"/>
              <a:t>)(</a:t>
            </a:r>
            <a:r>
              <a:rPr lang="en-US" altLang="x-none" i="1">
                <a:solidFill>
                  <a:srgbClr val="2563A1"/>
                </a:solidFill>
              </a:rPr>
              <a:t>x</a:t>
            </a:r>
            <a:r>
              <a:rPr lang="en-US" altLang="x-none"/>
              <a:t> + </a:t>
            </a:r>
            <a:r>
              <a:rPr lang="en-US" altLang="x-none">
                <a:solidFill>
                  <a:srgbClr val="D02800"/>
                </a:solidFill>
              </a:rPr>
              <a:t>15</a:t>
            </a:r>
            <a:r>
              <a:rPr lang="en-US" altLang="x-none"/>
              <a:t>)	   </a:t>
            </a:r>
            <a:r>
              <a:rPr lang="en-US" altLang="x-none">
                <a:solidFill>
                  <a:srgbClr val="D02800"/>
                </a:solidFill>
              </a:rPr>
              <a:t> 45</a:t>
            </a:r>
            <a:r>
              <a:rPr lang="en-US" altLang="x-none" i="1">
                <a:solidFill>
                  <a:srgbClr val="D02800"/>
                </a:solidFill>
              </a:rPr>
              <a:t>x</a:t>
            </a:r>
            <a:r>
              <a:rPr lang="en-US" altLang="x-none"/>
              <a:t>		     </a:t>
            </a:r>
            <a:r>
              <a:rPr lang="en-US" altLang="x-none">
                <a:solidFill>
                  <a:srgbClr val="2563A1"/>
                </a:solidFill>
              </a:rPr>
              <a:t>-2</a:t>
            </a:r>
            <a:r>
              <a:rPr lang="en-US" altLang="x-none" i="1">
                <a:solidFill>
                  <a:srgbClr val="2563A1"/>
                </a:solidFill>
              </a:rPr>
              <a:t>x</a:t>
            </a:r>
            <a:r>
              <a:rPr lang="en-US" altLang="x-none"/>
              <a:t>		    43</a:t>
            </a:r>
            <a:r>
              <a:rPr lang="en-US" altLang="x-none" i="1"/>
              <a:t>x</a:t>
            </a:r>
          </a:p>
          <a:p>
            <a:pPr>
              <a:spcBef>
                <a:spcPct val="30000"/>
              </a:spcBef>
            </a:pPr>
            <a:r>
              <a:rPr lang="en-US" altLang="x-none"/>
              <a:t>	     (3</a:t>
            </a:r>
            <a:r>
              <a:rPr lang="en-US" altLang="x-none" i="1"/>
              <a:t>x + </a:t>
            </a:r>
            <a:r>
              <a:rPr lang="en-US" altLang="x-none"/>
              <a:t>15)(</a:t>
            </a:r>
            <a:r>
              <a:rPr lang="en-US" altLang="x-none" i="1"/>
              <a:t>x</a:t>
            </a:r>
            <a:r>
              <a:rPr lang="en-US" altLang="x-none"/>
              <a:t> – 2)            Common factor so no need to test.</a:t>
            </a:r>
          </a:p>
          <a:p>
            <a:pPr>
              <a:spcBef>
                <a:spcPct val="30000"/>
              </a:spcBef>
            </a:pPr>
            <a:r>
              <a:rPr lang="en-US" altLang="x-none"/>
              <a:t>{2, -15}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2</a:t>
            </a:r>
            <a:r>
              <a:rPr lang="en-US" altLang="x-none"/>
              <a:t>)(</a:t>
            </a:r>
            <a:r>
              <a:rPr lang="en-US" altLang="x-none" i="1">
                <a:solidFill>
                  <a:srgbClr val="2563A1"/>
                </a:solidFill>
              </a:rPr>
              <a:t>x</a:t>
            </a:r>
            <a:r>
              <a:rPr lang="en-US" altLang="x-none"/>
              <a:t> – </a:t>
            </a:r>
            <a:r>
              <a:rPr lang="en-US" altLang="x-none">
                <a:solidFill>
                  <a:srgbClr val="D02800"/>
                </a:solidFill>
              </a:rPr>
              <a:t>15</a:t>
            </a:r>
            <a:r>
              <a:rPr lang="en-US" altLang="x-none"/>
              <a:t>)	   </a:t>
            </a:r>
            <a:r>
              <a:rPr lang="en-US" altLang="x-none">
                <a:solidFill>
                  <a:srgbClr val="D02800"/>
                </a:solidFill>
              </a:rPr>
              <a:t>-45</a:t>
            </a:r>
            <a:r>
              <a:rPr lang="en-US" altLang="x-none" i="1">
                <a:solidFill>
                  <a:srgbClr val="D02800"/>
                </a:solidFill>
              </a:rPr>
              <a:t>x</a:t>
            </a:r>
            <a:r>
              <a:rPr lang="en-US" altLang="x-none"/>
              <a:t>		     </a:t>
            </a:r>
            <a:r>
              <a:rPr lang="en-US" altLang="x-none">
                <a:solidFill>
                  <a:srgbClr val="2563A1"/>
                </a:solidFill>
              </a:rPr>
              <a:t> 2</a:t>
            </a:r>
            <a:r>
              <a:rPr lang="en-US" altLang="x-none" i="1">
                <a:solidFill>
                  <a:srgbClr val="2563A1"/>
                </a:solidFill>
              </a:rPr>
              <a:t>x</a:t>
            </a:r>
            <a:r>
              <a:rPr lang="en-US" altLang="x-none"/>
              <a:t>		   -43</a:t>
            </a:r>
            <a:r>
              <a:rPr lang="en-US" altLang="x-none" i="1"/>
              <a:t>x</a:t>
            </a:r>
          </a:p>
          <a:p>
            <a:pPr>
              <a:spcBef>
                <a:spcPct val="30000"/>
              </a:spcBef>
            </a:pPr>
            <a:r>
              <a:rPr lang="en-US" altLang="x-none"/>
              <a:t>	     (3</a:t>
            </a:r>
            <a:r>
              <a:rPr lang="en-US" altLang="x-none" i="1"/>
              <a:t>x – </a:t>
            </a:r>
            <a:r>
              <a:rPr lang="en-US" altLang="x-none"/>
              <a:t>15)(</a:t>
            </a:r>
            <a:r>
              <a:rPr lang="en-US" altLang="x-none" i="1"/>
              <a:t>x</a:t>
            </a:r>
            <a:r>
              <a:rPr lang="en-US" altLang="x-none"/>
              <a:t> + 2)            Common factor so no need to test.</a:t>
            </a:r>
          </a:p>
        </p:txBody>
      </p:sp>
      <p:sp>
        <p:nvSpPr>
          <p:cNvPr id="1282060" name="Rectangle 12"/>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82061" name="Text Box 13"/>
          <p:cNvSpPr txBox="1">
            <a:spLocks noChangeArrowheads="1"/>
          </p:cNvSpPr>
          <p:nvPr/>
        </p:nvSpPr>
        <p:spPr bwMode="auto">
          <a:xfrm>
            <a:off x="1704975" y="1219200"/>
            <a:ext cx="2819400" cy="36933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b="1">
                <a:solidFill>
                  <a:schemeClr val="bg2"/>
                </a:solidFill>
              </a:rPr>
              <a:t>Example Continued</a:t>
            </a:r>
          </a:p>
        </p:txBody>
      </p:sp>
      <p:sp>
        <p:nvSpPr>
          <p:cNvPr id="1282062" name="Rectangle 14"/>
          <p:cNvSpPr>
            <a:spLocks noChangeArrowheads="1"/>
          </p:cNvSpPr>
          <p:nvPr/>
        </p:nvSpPr>
        <p:spPr bwMode="auto">
          <a:xfrm>
            <a:off x="8991600" y="6099175"/>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7752810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82053"/>
                                        </p:tgtEl>
                                        <p:attrNameLst>
                                          <p:attrName>style.visibility</p:attrName>
                                        </p:attrNameLst>
                                      </p:cBhvr>
                                      <p:to>
                                        <p:strVal val="visible"/>
                                      </p:to>
                                    </p:set>
                                    <p:animEffect transition="in" filter="wipe(left)">
                                      <p:cBhvr>
                                        <p:cTn id="7" dur="500"/>
                                        <p:tgtEl>
                                          <p:spTgt spid="128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2059">
                                            <p:txEl>
                                              <p:pRg st="0" end="0"/>
                                            </p:txEl>
                                          </p:spTgt>
                                        </p:tgtEl>
                                        <p:attrNameLst>
                                          <p:attrName>style.visibility</p:attrName>
                                        </p:attrNameLst>
                                      </p:cBhvr>
                                      <p:to>
                                        <p:strVal val="visible"/>
                                      </p:to>
                                    </p:set>
                                    <p:animEffect transition="in" filter="wipe(left)">
                                      <p:cBhvr>
                                        <p:cTn id="12" dur="500"/>
                                        <p:tgtEl>
                                          <p:spTgt spid="1282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2059">
                                            <p:txEl>
                                              <p:pRg st="1" end="1"/>
                                            </p:txEl>
                                          </p:spTgt>
                                        </p:tgtEl>
                                        <p:attrNameLst>
                                          <p:attrName>style.visibility</p:attrName>
                                        </p:attrNameLst>
                                      </p:cBhvr>
                                      <p:to>
                                        <p:strVal val="visible"/>
                                      </p:to>
                                    </p:set>
                                    <p:animEffect transition="in" filter="wipe(left)">
                                      <p:cBhvr>
                                        <p:cTn id="17" dur="500"/>
                                        <p:tgtEl>
                                          <p:spTgt spid="1282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2059">
                                            <p:txEl>
                                              <p:pRg st="2" end="2"/>
                                            </p:txEl>
                                          </p:spTgt>
                                        </p:tgtEl>
                                        <p:attrNameLst>
                                          <p:attrName>style.visibility</p:attrName>
                                        </p:attrNameLst>
                                      </p:cBhvr>
                                      <p:to>
                                        <p:strVal val="visible"/>
                                      </p:to>
                                    </p:set>
                                    <p:animEffect transition="in" filter="wipe(left)">
                                      <p:cBhvr>
                                        <p:cTn id="22" dur="500"/>
                                        <p:tgtEl>
                                          <p:spTgt spid="1282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82059">
                                            <p:txEl>
                                              <p:pRg st="3" end="3"/>
                                            </p:txEl>
                                          </p:spTgt>
                                        </p:tgtEl>
                                        <p:attrNameLst>
                                          <p:attrName>style.visibility</p:attrName>
                                        </p:attrNameLst>
                                      </p:cBhvr>
                                      <p:to>
                                        <p:strVal val="visible"/>
                                      </p:to>
                                    </p:set>
                                    <p:animEffect transition="in" filter="wipe(left)">
                                      <p:cBhvr>
                                        <p:cTn id="27" dur="500"/>
                                        <p:tgtEl>
                                          <p:spTgt spid="12820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82059">
                                            <p:txEl>
                                              <p:pRg st="4" end="4"/>
                                            </p:txEl>
                                          </p:spTgt>
                                        </p:tgtEl>
                                        <p:attrNameLst>
                                          <p:attrName>style.visibility</p:attrName>
                                        </p:attrNameLst>
                                      </p:cBhvr>
                                      <p:to>
                                        <p:strVal val="visible"/>
                                      </p:to>
                                    </p:set>
                                    <p:animEffect transition="in" filter="wipe(left)">
                                      <p:cBhvr>
                                        <p:cTn id="32" dur="500"/>
                                        <p:tgtEl>
                                          <p:spTgt spid="12820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82059">
                                            <p:txEl>
                                              <p:pRg st="5" end="5"/>
                                            </p:txEl>
                                          </p:spTgt>
                                        </p:tgtEl>
                                        <p:attrNameLst>
                                          <p:attrName>style.visibility</p:attrName>
                                        </p:attrNameLst>
                                      </p:cBhvr>
                                      <p:to>
                                        <p:strVal val="visible"/>
                                      </p:to>
                                    </p:set>
                                    <p:animEffect transition="in" filter="wipe(left)">
                                      <p:cBhvr>
                                        <p:cTn id="37" dur="500"/>
                                        <p:tgtEl>
                                          <p:spTgt spid="128205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82059">
                                            <p:txEl>
                                              <p:pRg st="6" end="6"/>
                                            </p:txEl>
                                          </p:spTgt>
                                        </p:tgtEl>
                                        <p:attrNameLst>
                                          <p:attrName>style.visibility</p:attrName>
                                        </p:attrNameLst>
                                      </p:cBhvr>
                                      <p:to>
                                        <p:strVal val="visible"/>
                                      </p:to>
                                    </p:set>
                                    <p:animEffect transition="in" filter="wipe(left)">
                                      <p:cBhvr>
                                        <p:cTn id="42" dur="500"/>
                                        <p:tgtEl>
                                          <p:spTgt spid="128205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82059">
                                            <p:txEl>
                                              <p:pRg st="7" end="7"/>
                                            </p:txEl>
                                          </p:spTgt>
                                        </p:tgtEl>
                                        <p:attrNameLst>
                                          <p:attrName>style.visibility</p:attrName>
                                        </p:attrNameLst>
                                      </p:cBhvr>
                                      <p:to>
                                        <p:strVal val="visible"/>
                                      </p:to>
                                    </p:set>
                                    <p:animEffect transition="in" filter="wipe(left)">
                                      <p:cBhvr>
                                        <p:cTn id="47" dur="500"/>
                                        <p:tgtEl>
                                          <p:spTgt spid="1282059">
                                            <p:txEl>
                                              <p:pRg st="7" end="7"/>
                                            </p:txEl>
                                          </p:spTgt>
                                        </p:tgtEl>
                                      </p:cBhvr>
                                    </p:animEffect>
                                  </p:childTnLst>
                                </p:cTn>
                              </p:par>
                            </p:childTnLst>
                          </p:cTn>
                        </p:par>
                        <p:par>
                          <p:cTn id="48" fill="hold" nodeType="afterGroup">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282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2059" grpId="0" build="p" autoUpdateAnimBg="0"/>
      <p:bldP spid="128206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3077" name="Group 5"/>
          <p:cNvGrpSpPr>
            <a:grpSpLocks/>
          </p:cNvGrpSpPr>
          <p:nvPr/>
        </p:nvGrpSpPr>
        <p:grpSpPr bwMode="auto">
          <a:xfrm>
            <a:off x="1828800" y="2133604"/>
            <a:ext cx="8610600" cy="646113"/>
            <a:chOff x="192" y="2064"/>
            <a:chExt cx="5424" cy="407"/>
          </a:xfrm>
        </p:grpSpPr>
        <p:sp>
          <p:nvSpPr>
            <p:cNvPr id="1283078" name="Text Box 6"/>
            <p:cNvSpPr txBox="1">
              <a:spLocks noChangeArrowheads="1"/>
            </p:cNvSpPr>
            <p:nvPr/>
          </p:nvSpPr>
          <p:spPr bwMode="auto">
            <a:xfrm>
              <a:off x="192" y="2064"/>
              <a:ext cx="72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Factors of –30</a:t>
              </a:r>
            </a:p>
          </p:txBody>
        </p:sp>
        <p:sp>
          <p:nvSpPr>
            <p:cNvPr id="1283079" name="Text Box 7"/>
            <p:cNvSpPr txBox="1">
              <a:spLocks noChangeArrowheads="1"/>
            </p:cNvSpPr>
            <p:nvPr/>
          </p:nvSpPr>
          <p:spPr bwMode="auto">
            <a:xfrm>
              <a:off x="1152" y="2064"/>
              <a:ext cx="96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Resulting Binomials</a:t>
              </a:r>
            </a:p>
          </p:txBody>
        </p:sp>
        <p:sp>
          <p:nvSpPr>
            <p:cNvPr id="1283080" name="Text Box 8"/>
            <p:cNvSpPr txBox="1">
              <a:spLocks noChangeArrowheads="1"/>
            </p:cNvSpPr>
            <p:nvPr/>
          </p:nvSpPr>
          <p:spPr bwMode="auto">
            <a:xfrm>
              <a:off x="2304" y="2064"/>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Outside Terms</a:t>
              </a:r>
            </a:p>
          </p:txBody>
        </p:sp>
        <p:sp>
          <p:nvSpPr>
            <p:cNvPr id="1283081" name="Text Box 9"/>
            <p:cNvSpPr txBox="1">
              <a:spLocks noChangeArrowheads="1"/>
            </p:cNvSpPr>
            <p:nvPr/>
          </p:nvSpPr>
          <p:spPr bwMode="auto">
            <a:xfrm>
              <a:off x="3600" y="2064"/>
              <a:ext cx="115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Product of Inside Terms</a:t>
              </a:r>
            </a:p>
          </p:txBody>
        </p:sp>
        <p:sp>
          <p:nvSpPr>
            <p:cNvPr id="1283082" name="Text Box 10"/>
            <p:cNvSpPr txBox="1">
              <a:spLocks noChangeArrowheads="1"/>
            </p:cNvSpPr>
            <p:nvPr/>
          </p:nvSpPr>
          <p:spPr bwMode="auto">
            <a:xfrm>
              <a:off x="4752" y="2064"/>
              <a:ext cx="86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a:solidFill>
                    <a:schemeClr val="accent2"/>
                  </a:solidFill>
                </a:rPr>
                <a:t>Sum of Products</a:t>
              </a:r>
            </a:p>
          </p:txBody>
        </p:sp>
      </p:grpSp>
      <p:sp>
        <p:nvSpPr>
          <p:cNvPr id="1283083" name="Text Box 11"/>
          <p:cNvSpPr txBox="1">
            <a:spLocks noChangeArrowheads="1"/>
          </p:cNvSpPr>
          <p:nvPr/>
        </p:nvSpPr>
        <p:spPr bwMode="auto">
          <a:xfrm>
            <a:off x="1828800" y="3048000"/>
            <a:ext cx="8610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{–3, 10}    (3</a:t>
            </a:r>
            <a:r>
              <a:rPr lang="en-US" altLang="x-none" i="1"/>
              <a:t>x – </a:t>
            </a:r>
            <a:r>
              <a:rPr lang="en-US" altLang="x-none"/>
              <a:t>3)(</a:t>
            </a:r>
            <a:r>
              <a:rPr lang="en-US" altLang="x-none" i="1"/>
              <a:t>x</a:t>
            </a:r>
            <a:r>
              <a:rPr lang="en-US" altLang="x-none"/>
              <a:t> + 10)	       Common factor so no need to test.</a:t>
            </a:r>
            <a:endParaRPr lang="en-US" altLang="x-none" i="1"/>
          </a:p>
          <a:p>
            <a:r>
              <a:rPr lang="en-US" altLang="x-none"/>
              <a:t>	     (</a:t>
            </a:r>
            <a:r>
              <a:rPr lang="en-US" altLang="x-none">
                <a:solidFill>
                  <a:srgbClr val="D02800"/>
                </a:solidFill>
              </a:rPr>
              <a:t>3</a:t>
            </a:r>
            <a:r>
              <a:rPr lang="en-US" altLang="x-none" i="1">
                <a:solidFill>
                  <a:srgbClr val="D02800"/>
                </a:solidFill>
              </a:rPr>
              <a:t>x</a:t>
            </a:r>
            <a:r>
              <a:rPr lang="en-US" altLang="x-none" i="1"/>
              <a:t> + </a:t>
            </a:r>
            <a:r>
              <a:rPr lang="en-US" altLang="x-none">
                <a:solidFill>
                  <a:srgbClr val="2563A1"/>
                </a:solidFill>
              </a:rPr>
              <a:t>10</a:t>
            </a:r>
            <a:r>
              <a:rPr lang="en-US" altLang="x-none"/>
              <a:t>)(</a:t>
            </a:r>
            <a:r>
              <a:rPr lang="en-US" altLang="x-none" i="1">
                <a:solidFill>
                  <a:srgbClr val="2563A1"/>
                </a:solidFill>
              </a:rPr>
              <a:t>x</a:t>
            </a:r>
            <a:r>
              <a:rPr lang="en-US" altLang="x-none"/>
              <a:t> – </a:t>
            </a:r>
            <a:r>
              <a:rPr lang="en-US" altLang="x-none">
                <a:solidFill>
                  <a:srgbClr val="D02800"/>
                </a:solidFill>
              </a:rPr>
              <a:t>3</a:t>
            </a:r>
            <a:r>
              <a:rPr lang="en-US" altLang="x-none"/>
              <a:t>)        </a:t>
            </a:r>
            <a:r>
              <a:rPr lang="en-US" altLang="x-none">
                <a:solidFill>
                  <a:srgbClr val="D02800"/>
                </a:solidFill>
              </a:rPr>
              <a:t>–9</a:t>
            </a:r>
            <a:r>
              <a:rPr lang="en-US" altLang="x-none" i="1">
                <a:solidFill>
                  <a:srgbClr val="D02800"/>
                </a:solidFill>
              </a:rPr>
              <a:t>x</a:t>
            </a:r>
            <a:r>
              <a:rPr lang="en-US" altLang="x-none"/>
              <a:t>		     </a:t>
            </a:r>
            <a:r>
              <a:rPr lang="en-US" altLang="x-none">
                <a:solidFill>
                  <a:srgbClr val="2563A1"/>
                </a:solidFill>
              </a:rPr>
              <a:t>10</a:t>
            </a:r>
            <a:r>
              <a:rPr lang="en-US" altLang="x-none" i="1">
                <a:solidFill>
                  <a:srgbClr val="2563A1"/>
                </a:solidFill>
              </a:rPr>
              <a:t>x</a:t>
            </a:r>
            <a:r>
              <a:rPr lang="en-US" altLang="x-none"/>
              <a:t>		      </a:t>
            </a:r>
            <a:r>
              <a:rPr lang="en-US" altLang="x-none" i="1"/>
              <a:t>x</a:t>
            </a:r>
            <a:endParaRPr lang="en-US" altLang="x-none"/>
          </a:p>
          <a:p>
            <a:r>
              <a:rPr lang="en-US" altLang="x-none"/>
              <a:t>{3, –10}    (3</a:t>
            </a:r>
            <a:r>
              <a:rPr lang="en-US" altLang="x-none" i="1"/>
              <a:t>x + </a:t>
            </a:r>
            <a:r>
              <a:rPr lang="en-US" altLang="x-none"/>
              <a:t>3)(</a:t>
            </a:r>
            <a:r>
              <a:rPr lang="en-US" altLang="x-none" i="1"/>
              <a:t>x</a:t>
            </a:r>
            <a:r>
              <a:rPr lang="en-US" altLang="x-none"/>
              <a:t> – 10)	      Common factor so no need to test. </a:t>
            </a:r>
          </a:p>
        </p:txBody>
      </p:sp>
      <p:grpSp>
        <p:nvGrpSpPr>
          <p:cNvPr id="1283084" name="Group 12"/>
          <p:cNvGrpSpPr>
            <a:grpSpLocks/>
          </p:cNvGrpSpPr>
          <p:nvPr/>
        </p:nvGrpSpPr>
        <p:grpSpPr bwMode="auto">
          <a:xfrm>
            <a:off x="1828801" y="4724400"/>
            <a:ext cx="8397875" cy="457200"/>
            <a:chOff x="192" y="2592"/>
            <a:chExt cx="5290" cy="288"/>
          </a:xfrm>
        </p:grpSpPr>
        <p:sp>
          <p:nvSpPr>
            <p:cNvPr id="1283085" name="Rectangle 13"/>
            <p:cNvSpPr>
              <a:spLocks noChangeArrowheads="1"/>
            </p:cNvSpPr>
            <p:nvPr/>
          </p:nvSpPr>
          <p:spPr bwMode="auto">
            <a:xfrm>
              <a:off x="4992" y="2592"/>
              <a:ext cx="336" cy="288"/>
            </a:xfrm>
            <a:prstGeom prst="rect">
              <a:avLst/>
            </a:prstGeom>
            <a:solidFill>
              <a:srgbClr val="740404">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83086" name="Text Box 14"/>
            <p:cNvSpPr txBox="1">
              <a:spLocks noChangeArrowheads="1"/>
            </p:cNvSpPr>
            <p:nvPr/>
          </p:nvSpPr>
          <p:spPr bwMode="auto">
            <a:xfrm>
              <a:off x="192" y="2592"/>
              <a:ext cx="529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t>	     (3</a:t>
              </a:r>
              <a:r>
                <a:rPr lang="en-US" altLang="x-none" i="1"/>
                <a:t>x – </a:t>
              </a:r>
              <a:r>
                <a:rPr lang="en-US" altLang="x-none"/>
                <a:t>10)(</a:t>
              </a:r>
              <a:r>
                <a:rPr lang="en-US" altLang="x-none" i="1"/>
                <a:t>x</a:t>
              </a:r>
              <a:r>
                <a:rPr lang="en-US" altLang="x-none"/>
                <a:t> + 3)         </a:t>
              </a:r>
              <a:r>
                <a:rPr lang="en-US" altLang="x-none">
                  <a:solidFill>
                    <a:srgbClr val="D02800"/>
                  </a:solidFill>
                </a:rPr>
                <a:t> 9</a:t>
              </a:r>
              <a:r>
                <a:rPr lang="en-US" altLang="x-none" i="1">
                  <a:solidFill>
                    <a:srgbClr val="D02800"/>
                  </a:solidFill>
                </a:rPr>
                <a:t>x</a:t>
              </a:r>
              <a:r>
                <a:rPr lang="en-US" altLang="x-none"/>
                <a:t>		   </a:t>
              </a:r>
              <a:r>
                <a:rPr lang="en-US" altLang="x-none">
                  <a:solidFill>
                    <a:srgbClr val="2563A1"/>
                  </a:solidFill>
                </a:rPr>
                <a:t>–10</a:t>
              </a:r>
              <a:r>
                <a:rPr lang="en-US" altLang="x-none" i="1">
                  <a:solidFill>
                    <a:srgbClr val="2563A1"/>
                  </a:solidFill>
                </a:rPr>
                <a:t>x</a:t>
              </a:r>
              <a:r>
                <a:rPr lang="en-US" altLang="x-none"/>
                <a:t>		    –</a:t>
              </a:r>
              <a:r>
                <a:rPr lang="en-US" altLang="x-none" i="1"/>
                <a:t>x</a:t>
              </a:r>
            </a:p>
          </p:txBody>
        </p:sp>
      </p:grpSp>
      <p:sp>
        <p:nvSpPr>
          <p:cNvPr id="1283087" name="Rectangle 15"/>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83088" name="Text Box 16"/>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
        <p:nvSpPr>
          <p:cNvPr id="1283089" name="Rectangle 17"/>
          <p:cNvSpPr>
            <a:spLocks noChangeArrowheads="1"/>
          </p:cNvSpPr>
          <p:nvPr/>
        </p:nvSpPr>
        <p:spPr bwMode="auto">
          <a:xfrm>
            <a:off x="8991600" y="6019800"/>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a:solidFill>
                  <a:schemeClr val="accent2"/>
                </a:solidFill>
              </a:rPr>
              <a:t>Continued.</a:t>
            </a:r>
          </a:p>
        </p:txBody>
      </p:sp>
    </p:spTree>
    <p:extLst>
      <p:ext uri="{BB962C8B-B14F-4D97-AF65-F5344CB8AC3E}">
        <p14:creationId xmlns:p14="http://schemas.microsoft.com/office/powerpoint/2010/main" val="115722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83077"/>
                                        </p:tgtEl>
                                        <p:attrNameLst>
                                          <p:attrName>style.visibility</p:attrName>
                                        </p:attrNameLst>
                                      </p:cBhvr>
                                      <p:to>
                                        <p:strVal val="visible"/>
                                      </p:to>
                                    </p:set>
                                    <p:animEffect transition="in" filter="wipe(left)">
                                      <p:cBhvr>
                                        <p:cTn id="7" dur="500"/>
                                        <p:tgtEl>
                                          <p:spTgt spid="1283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3083">
                                            <p:txEl>
                                              <p:pRg st="0" end="0"/>
                                            </p:txEl>
                                          </p:spTgt>
                                        </p:tgtEl>
                                        <p:attrNameLst>
                                          <p:attrName>style.visibility</p:attrName>
                                        </p:attrNameLst>
                                      </p:cBhvr>
                                      <p:to>
                                        <p:strVal val="visible"/>
                                      </p:to>
                                    </p:set>
                                    <p:animEffect transition="in" filter="wipe(left)">
                                      <p:cBhvr>
                                        <p:cTn id="12" dur="500"/>
                                        <p:tgtEl>
                                          <p:spTgt spid="12830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3083">
                                            <p:txEl>
                                              <p:pRg st="1" end="1"/>
                                            </p:txEl>
                                          </p:spTgt>
                                        </p:tgtEl>
                                        <p:attrNameLst>
                                          <p:attrName>style.visibility</p:attrName>
                                        </p:attrNameLst>
                                      </p:cBhvr>
                                      <p:to>
                                        <p:strVal val="visible"/>
                                      </p:to>
                                    </p:set>
                                    <p:animEffect transition="in" filter="wipe(left)">
                                      <p:cBhvr>
                                        <p:cTn id="17" dur="500"/>
                                        <p:tgtEl>
                                          <p:spTgt spid="12830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3083">
                                            <p:txEl>
                                              <p:pRg st="2" end="2"/>
                                            </p:txEl>
                                          </p:spTgt>
                                        </p:tgtEl>
                                        <p:attrNameLst>
                                          <p:attrName>style.visibility</p:attrName>
                                        </p:attrNameLst>
                                      </p:cBhvr>
                                      <p:to>
                                        <p:strVal val="visible"/>
                                      </p:to>
                                    </p:set>
                                    <p:animEffect transition="in" filter="wipe(left)">
                                      <p:cBhvr>
                                        <p:cTn id="22" dur="500"/>
                                        <p:tgtEl>
                                          <p:spTgt spid="12830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283084"/>
                                        </p:tgtEl>
                                        <p:attrNameLst>
                                          <p:attrName>style.visibility</p:attrName>
                                        </p:attrNameLst>
                                      </p:cBhvr>
                                      <p:to>
                                        <p:strVal val="visible"/>
                                      </p:to>
                                    </p:set>
                                    <p:animEffect transition="in" filter="wipe(left)">
                                      <p:cBhvr>
                                        <p:cTn id="27" dur="500"/>
                                        <p:tgtEl>
                                          <p:spTgt spid="1283084"/>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1283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3083" grpId="0" build="p" autoUpdateAnimBg="0"/>
      <p:bldP spid="128308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101" name="Text Box 5"/>
          <p:cNvSpPr txBox="1">
            <a:spLocks noChangeArrowheads="1"/>
          </p:cNvSpPr>
          <p:nvPr/>
        </p:nvSpPr>
        <p:spPr bwMode="auto">
          <a:xfrm>
            <a:off x="1752600" y="1981201"/>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Check the resulting factorization using the FOIL method.</a:t>
            </a:r>
          </a:p>
        </p:txBody>
      </p:sp>
      <p:sp>
        <p:nvSpPr>
          <p:cNvPr id="1284102" name="Text Box 6"/>
          <p:cNvSpPr txBox="1">
            <a:spLocks noChangeArrowheads="1"/>
          </p:cNvSpPr>
          <p:nvPr/>
        </p:nvSpPr>
        <p:spPr bwMode="auto">
          <a:xfrm>
            <a:off x="2209800" y="3048001"/>
            <a:ext cx="274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(3</a:t>
            </a:r>
            <a:r>
              <a:rPr lang="en-US" altLang="x-none" sz="2800" i="1"/>
              <a:t>x</a:t>
            </a:r>
            <a:r>
              <a:rPr lang="en-US" altLang="x-none" sz="2800"/>
              <a:t> – 10)(</a:t>
            </a:r>
            <a:r>
              <a:rPr lang="en-US" altLang="x-none" sz="2800" i="1"/>
              <a:t>x</a:t>
            </a:r>
            <a:r>
              <a:rPr lang="en-US" altLang="x-none" sz="2800"/>
              <a:t> + 3) =</a:t>
            </a:r>
            <a:endParaRPr lang="en-US" altLang="x-none"/>
          </a:p>
        </p:txBody>
      </p:sp>
      <p:sp>
        <p:nvSpPr>
          <p:cNvPr id="1284103" name="Text Box 7"/>
          <p:cNvSpPr txBox="1">
            <a:spLocks noChangeArrowheads="1"/>
          </p:cNvSpPr>
          <p:nvPr/>
        </p:nvSpPr>
        <p:spPr bwMode="auto">
          <a:xfrm>
            <a:off x="4495800" y="3733801"/>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t>= </a:t>
            </a:r>
            <a:r>
              <a:rPr lang="en-US" altLang="x-none" sz="2800"/>
              <a:t>3</a:t>
            </a:r>
            <a:r>
              <a:rPr lang="en-US" altLang="x-none" sz="2800" i="1"/>
              <a:t>x</a:t>
            </a:r>
            <a:r>
              <a:rPr lang="en-US" altLang="x-none" sz="2800" baseline="30000"/>
              <a:t>2</a:t>
            </a:r>
            <a:r>
              <a:rPr lang="en-US" altLang="x-none" sz="2800"/>
              <a:t> + 9</a:t>
            </a:r>
            <a:r>
              <a:rPr lang="en-US" altLang="x-none" sz="2800" i="1"/>
              <a:t>x</a:t>
            </a:r>
            <a:r>
              <a:rPr lang="en-US" altLang="x-none" sz="2800"/>
              <a:t> – 10</a:t>
            </a:r>
            <a:r>
              <a:rPr lang="en-US" altLang="x-none" sz="2800" i="1"/>
              <a:t>x</a:t>
            </a:r>
            <a:r>
              <a:rPr lang="en-US" altLang="x-none" sz="2800"/>
              <a:t> – 30</a:t>
            </a:r>
            <a:endParaRPr lang="en-US" altLang="x-none"/>
          </a:p>
        </p:txBody>
      </p:sp>
      <p:grpSp>
        <p:nvGrpSpPr>
          <p:cNvPr id="1284104" name="Group 8"/>
          <p:cNvGrpSpPr>
            <a:grpSpLocks/>
          </p:cNvGrpSpPr>
          <p:nvPr/>
        </p:nvGrpSpPr>
        <p:grpSpPr bwMode="auto">
          <a:xfrm>
            <a:off x="5029200" y="2667001"/>
            <a:ext cx="4800600" cy="900113"/>
            <a:chOff x="2208" y="1488"/>
            <a:chExt cx="3024" cy="567"/>
          </a:xfrm>
        </p:grpSpPr>
        <p:grpSp>
          <p:nvGrpSpPr>
            <p:cNvPr id="1284105" name="Group 9"/>
            <p:cNvGrpSpPr>
              <a:grpSpLocks/>
            </p:cNvGrpSpPr>
            <p:nvPr/>
          </p:nvGrpSpPr>
          <p:grpSpPr bwMode="auto">
            <a:xfrm>
              <a:off x="2208" y="1488"/>
              <a:ext cx="720" cy="567"/>
              <a:chOff x="2208" y="1392"/>
              <a:chExt cx="720" cy="567"/>
            </a:xfrm>
          </p:grpSpPr>
          <p:sp>
            <p:nvSpPr>
              <p:cNvPr id="1284106" name="Text Box 10"/>
              <p:cNvSpPr txBox="1">
                <a:spLocks noChangeArrowheads="1"/>
              </p:cNvSpPr>
              <p:nvPr/>
            </p:nvSpPr>
            <p:spPr bwMode="auto">
              <a:xfrm>
                <a:off x="2208" y="16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3</a:t>
                </a:r>
                <a:r>
                  <a:rPr lang="en-US" altLang="x-none" sz="2800" i="1"/>
                  <a:t>x</a:t>
                </a:r>
                <a:r>
                  <a:rPr lang="en-US" altLang="x-none" sz="2800"/>
                  <a:t>(</a:t>
                </a:r>
                <a:r>
                  <a:rPr lang="en-US" altLang="x-none" sz="2800" i="1"/>
                  <a:t>x)</a:t>
                </a:r>
                <a:endParaRPr lang="en-US" altLang="x-none" sz="2800" baseline="30000"/>
              </a:p>
            </p:txBody>
          </p:sp>
          <p:sp>
            <p:nvSpPr>
              <p:cNvPr id="1284107" name="Text Box 11"/>
              <p:cNvSpPr txBox="1">
                <a:spLocks noChangeArrowheads="1"/>
              </p:cNvSpPr>
              <p:nvPr/>
            </p:nvSpPr>
            <p:spPr bwMode="auto">
              <a:xfrm>
                <a:off x="2400"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F</a:t>
                </a:r>
              </a:p>
            </p:txBody>
          </p:sp>
        </p:grpSp>
        <p:grpSp>
          <p:nvGrpSpPr>
            <p:cNvPr id="1284108" name="Group 12"/>
            <p:cNvGrpSpPr>
              <a:grpSpLocks/>
            </p:cNvGrpSpPr>
            <p:nvPr/>
          </p:nvGrpSpPr>
          <p:grpSpPr bwMode="auto">
            <a:xfrm>
              <a:off x="2880" y="1488"/>
              <a:ext cx="912" cy="567"/>
              <a:chOff x="2880" y="1392"/>
              <a:chExt cx="912" cy="567"/>
            </a:xfrm>
          </p:grpSpPr>
          <p:sp>
            <p:nvSpPr>
              <p:cNvPr id="1284109" name="Text Box 13"/>
              <p:cNvSpPr txBox="1">
                <a:spLocks noChangeArrowheads="1"/>
              </p:cNvSpPr>
              <p:nvPr/>
            </p:nvSpPr>
            <p:spPr bwMode="auto">
              <a:xfrm>
                <a:off x="2880" y="1632"/>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+ 3</a:t>
                </a:r>
                <a:r>
                  <a:rPr lang="en-US" altLang="x-none" sz="2800" i="1"/>
                  <a:t>x</a:t>
                </a:r>
                <a:r>
                  <a:rPr lang="en-US" altLang="x-none" sz="2800"/>
                  <a:t>(3)</a:t>
                </a:r>
                <a:endParaRPr lang="en-US" altLang="x-none"/>
              </a:p>
            </p:txBody>
          </p:sp>
          <p:sp>
            <p:nvSpPr>
              <p:cNvPr id="1284110" name="Text Box 14"/>
              <p:cNvSpPr txBox="1">
                <a:spLocks noChangeArrowheads="1"/>
              </p:cNvSpPr>
              <p:nvPr/>
            </p:nvSpPr>
            <p:spPr bwMode="auto">
              <a:xfrm>
                <a:off x="3216"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O</a:t>
                </a:r>
              </a:p>
            </p:txBody>
          </p:sp>
        </p:grpSp>
        <p:grpSp>
          <p:nvGrpSpPr>
            <p:cNvPr id="1284111" name="Group 15"/>
            <p:cNvGrpSpPr>
              <a:grpSpLocks/>
            </p:cNvGrpSpPr>
            <p:nvPr/>
          </p:nvGrpSpPr>
          <p:grpSpPr bwMode="auto">
            <a:xfrm>
              <a:off x="3648" y="1488"/>
              <a:ext cx="768" cy="567"/>
              <a:chOff x="3648" y="1392"/>
              <a:chExt cx="768" cy="567"/>
            </a:xfrm>
          </p:grpSpPr>
          <p:sp>
            <p:nvSpPr>
              <p:cNvPr id="1284112" name="Text Box 16"/>
              <p:cNvSpPr txBox="1">
                <a:spLocks noChangeArrowheads="1"/>
              </p:cNvSpPr>
              <p:nvPr/>
            </p:nvSpPr>
            <p:spPr bwMode="auto">
              <a:xfrm>
                <a:off x="3648" y="1632"/>
                <a:ext cx="76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10(</a:t>
                </a:r>
                <a:r>
                  <a:rPr lang="en-US" altLang="x-none" sz="2800" i="1"/>
                  <a:t>x</a:t>
                </a:r>
                <a:r>
                  <a:rPr lang="en-US" altLang="x-none" sz="2800"/>
                  <a:t>)</a:t>
                </a:r>
                <a:endParaRPr lang="en-US" altLang="x-none"/>
              </a:p>
            </p:txBody>
          </p:sp>
          <p:sp>
            <p:nvSpPr>
              <p:cNvPr id="1284113" name="Text Box 17"/>
              <p:cNvSpPr txBox="1">
                <a:spLocks noChangeArrowheads="1"/>
              </p:cNvSpPr>
              <p:nvPr/>
            </p:nvSpPr>
            <p:spPr bwMode="auto">
              <a:xfrm>
                <a:off x="4032"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I</a:t>
                </a:r>
              </a:p>
            </p:txBody>
          </p:sp>
        </p:grpSp>
        <p:grpSp>
          <p:nvGrpSpPr>
            <p:cNvPr id="1284114" name="Group 18"/>
            <p:cNvGrpSpPr>
              <a:grpSpLocks/>
            </p:cNvGrpSpPr>
            <p:nvPr/>
          </p:nvGrpSpPr>
          <p:grpSpPr bwMode="auto">
            <a:xfrm>
              <a:off x="4416" y="1488"/>
              <a:ext cx="816" cy="567"/>
              <a:chOff x="4416" y="1392"/>
              <a:chExt cx="720" cy="567"/>
            </a:xfrm>
          </p:grpSpPr>
          <p:sp>
            <p:nvSpPr>
              <p:cNvPr id="1284115" name="Text Box 19"/>
              <p:cNvSpPr txBox="1">
                <a:spLocks noChangeArrowheads="1"/>
              </p:cNvSpPr>
              <p:nvPr/>
            </p:nvSpPr>
            <p:spPr bwMode="auto">
              <a:xfrm>
                <a:off x="4416" y="1632"/>
                <a:ext cx="72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 10(3)</a:t>
                </a:r>
                <a:endParaRPr lang="en-US" altLang="x-none"/>
              </a:p>
            </p:txBody>
          </p:sp>
          <p:sp>
            <p:nvSpPr>
              <p:cNvPr id="1284116" name="Text Box 20"/>
              <p:cNvSpPr txBox="1">
                <a:spLocks noChangeArrowheads="1"/>
              </p:cNvSpPr>
              <p:nvPr/>
            </p:nvSpPr>
            <p:spPr bwMode="auto">
              <a:xfrm>
                <a:off x="4704" y="1392"/>
                <a:ext cx="33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i="1">
                    <a:solidFill>
                      <a:schemeClr val="accent2"/>
                    </a:solidFill>
                  </a:rPr>
                  <a:t>L</a:t>
                </a:r>
              </a:p>
            </p:txBody>
          </p:sp>
        </p:grpSp>
      </p:grpSp>
      <p:sp>
        <p:nvSpPr>
          <p:cNvPr id="1284117" name="Text Box 21"/>
          <p:cNvSpPr txBox="1">
            <a:spLocks noChangeArrowheads="1"/>
          </p:cNvSpPr>
          <p:nvPr/>
        </p:nvSpPr>
        <p:spPr bwMode="auto">
          <a:xfrm>
            <a:off x="4495800" y="4343401"/>
            <a:ext cx="365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t>= </a:t>
            </a:r>
            <a:r>
              <a:rPr lang="en-US" altLang="x-none" sz="2800"/>
              <a:t>3</a:t>
            </a:r>
            <a:r>
              <a:rPr lang="en-US" altLang="x-none" sz="2800" i="1"/>
              <a:t>x</a:t>
            </a:r>
            <a:r>
              <a:rPr lang="en-US" altLang="x-none" sz="2800" baseline="30000"/>
              <a:t>2</a:t>
            </a:r>
            <a:r>
              <a:rPr lang="en-US" altLang="x-none" sz="2800"/>
              <a:t> – </a:t>
            </a:r>
            <a:r>
              <a:rPr lang="en-US" altLang="x-none" sz="2800" i="1"/>
              <a:t>x</a:t>
            </a:r>
            <a:r>
              <a:rPr lang="en-US" altLang="x-none" sz="2800"/>
              <a:t> – 30</a:t>
            </a:r>
            <a:endParaRPr lang="en-US" altLang="x-none"/>
          </a:p>
        </p:txBody>
      </p:sp>
      <p:sp>
        <p:nvSpPr>
          <p:cNvPr id="1284118" name="Text Box 22"/>
          <p:cNvSpPr txBox="1">
            <a:spLocks noChangeArrowheads="1"/>
          </p:cNvSpPr>
          <p:nvPr/>
        </p:nvSpPr>
        <p:spPr bwMode="auto">
          <a:xfrm>
            <a:off x="1905000" y="50292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So our final answer when asked to factor the polynomial 6</a:t>
            </a:r>
            <a:r>
              <a:rPr lang="en-US" altLang="x-none" sz="2800" i="1"/>
              <a:t>x</a:t>
            </a:r>
            <a:r>
              <a:rPr lang="en-US" altLang="x-none" sz="2800" baseline="30000"/>
              <a:t>2</a:t>
            </a:r>
            <a:r>
              <a:rPr lang="en-US" altLang="x-none" sz="2800" i="1"/>
              <a:t>y</a:t>
            </a:r>
            <a:r>
              <a:rPr lang="en-US" altLang="x-none" sz="2800" baseline="30000"/>
              <a:t>2</a:t>
            </a:r>
            <a:r>
              <a:rPr lang="en-US" altLang="x-none" sz="2800"/>
              <a:t> – 2</a:t>
            </a:r>
            <a:r>
              <a:rPr lang="en-US" altLang="x-none" sz="2800" i="1"/>
              <a:t>xy</a:t>
            </a:r>
            <a:r>
              <a:rPr lang="en-US" altLang="x-none" sz="2800" baseline="30000"/>
              <a:t>2</a:t>
            </a:r>
            <a:r>
              <a:rPr lang="en-US" altLang="x-none" sz="2800"/>
              <a:t> – 60</a:t>
            </a:r>
            <a:r>
              <a:rPr lang="en-US" altLang="x-none" sz="2800" i="1"/>
              <a:t>y</a:t>
            </a:r>
            <a:r>
              <a:rPr lang="en-US" altLang="x-none" sz="2800" baseline="30000"/>
              <a:t>2</a:t>
            </a:r>
            <a:r>
              <a:rPr lang="en-US" altLang="x-none" sz="2800"/>
              <a:t> will be 2</a:t>
            </a:r>
            <a:r>
              <a:rPr lang="en-US" altLang="x-none" sz="2800" i="1"/>
              <a:t>y</a:t>
            </a:r>
            <a:r>
              <a:rPr lang="en-US" altLang="x-none" sz="2800" baseline="30000"/>
              <a:t>2</a:t>
            </a:r>
            <a:r>
              <a:rPr lang="en-US" altLang="x-none" sz="2800"/>
              <a:t>(3</a:t>
            </a:r>
            <a:r>
              <a:rPr lang="en-US" altLang="x-none" sz="2800" i="1"/>
              <a:t>x</a:t>
            </a:r>
            <a:r>
              <a:rPr lang="en-US" altLang="x-none" sz="2800"/>
              <a:t> – 10)(</a:t>
            </a:r>
            <a:r>
              <a:rPr lang="en-US" altLang="x-none" sz="2800" i="1"/>
              <a:t>x</a:t>
            </a:r>
            <a:r>
              <a:rPr lang="en-US" altLang="x-none" sz="2800"/>
              <a:t> + 3).</a:t>
            </a:r>
          </a:p>
        </p:txBody>
      </p:sp>
      <p:sp>
        <p:nvSpPr>
          <p:cNvPr id="1284119" name="Rectangle 2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
        <p:nvSpPr>
          <p:cNvPr id="1284120" name="Text Box 24"/>
          <p:cNvSpPr txBox="1">
            <a:spLocks noChangeArrowheads="1"/>
          </p:cNvSpPr>
          <p:nvPr/>
        </p:nvSpPr>
        <p:spPr bwMode="auto">
          <a:xfrm>
            <a:off x="1812926" y="1316038"/>
            <a:ext cx="3978275"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 Continued</a:t>
            </a:r>
          </a:p>
        </p:txBody>
      </p:sp>
    </p:spTree>
    <p:extLst>
      <p:ext uri="{BB962C8B-B14F-4D97-AF65-F5344CB8AC3E}">
        <p14:creationId xmlns:p14="http://schemas.microsoft.com/office/powerpoint/2010/main" val="12212270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4101">
                                            <p:txEl>
                                              <p:pRg st="0" end="0"/>
                                            </p:txEl>
                                          </p:spTgt>
                                        </p:tgtEl>
                                        <p:attrNameLst>
                                          <p:attrName>style.visibility</p:attrName>
                                        </p:attrNameLst>
                                      </p:cBhvr>
                                      <p:to>
                                        <p:strVal val="visible"/>
                                      </p:to>
                                    </p:set>
                                    <p:animEffect transition="in" filter="wipe(left)">
                                      <p:cBhvr>
                                        <p:cTn id="7" dur="500"/>
                                        <p:tgtEl>
                                          <p:spTgt spid="128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4102">
                                            <p:txEl>
                                              <p:pRg st="0" end="0"/>
                                            </p:txEl>
                                          </p:spTgt>
                                        </p:tgtEl>
                                        <p:attrNameLst>
                                          <p:attrName>style.visibility</p:attrName>
                                        </p:attrNameLst>
                                      </p:cBhvr>
                                      <p:to>
                                        <p:strVal val="visible"/>
                                      </p:to>
                                    </p:set>
                                    <p:animEffect transition="in" filter="wipe(left)">
                                      <p:cBhvr>
                                        <p:cTn id="12" dur="500"/>
                                        <p:tgtEl>
                                          <p:spTgt spid="128410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284104"/>
                                        </p:tgtEl>
                                        <p:attrNameLst>
                                          <p:attrName>style.visibility</p:attrName>
                                        </p:attrNameLst>
                                      </p:cBhvr>
                                      <p:to>
                                        <p:strVal val="visible"/>
                                      </p:to>
                                    </p:set>
                                    <p:animEffect transition="in" filter="wipe(left)">
                                      <p:cBhvr>
                                        <p:cTn id="17" dur="500"/>
                                        <p:tgtEl>
                                          <p:spTgt spid="12841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4103">
                                            <p:txEl>
                                              <p:pRg st="0" end="0"/>
                                            </p:txEl>
                                          </p:spTgt>
                                        </p:tgtEl>
                                        <p:attrNameLst>
                                          <p:attrName>style.visibility</p:attrName>
                                        </p:attrNameLst>
                                      </p:cBhvr>
                                      <p:to>
                                        <p:strVal val="visible"/>
                                      </p:to>
                                    </p:set>
                                    <p:animEffect transition="in" filter="wipe(left)">
                                      <p:cBhvr>
                                        <p:cTn id="22" dur="500"/>
                                        <p:tgtEl>
                                          <p:spTgt spid="128410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84117">
                                            <p:txEl>
                                              <p:pRg st="0" end="0"/>
                                            </p:txEl>
                                          </p:spTgt>
                                        </p:tgtEl>
                                        <p:attrNameLst>
                                          <p:attrName>style.visibility</p:attrName>
                                        </p:attrNameLst>
                                      </p:cBhvr>
                                      <p:to>
                                        <p:strVal val="visible"/>
                                      </p:to>
                                    </p:set>
                                    <p:animEffect transition="in" filter="wipe(left)">
                                      <p:cBhvr>
                                        <p:cTn id="27" dur="500"/>
                                        <p:tgtEl>
                                          <p:spTgt spid="128411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84118">
                                            <p:txEl>
                                              <p:pRg st="0" end="0"/>
                                            </p:txEl>
                                          </p:spTgt>
                                        </p:tgtEl>
                                        <p:attrNameLst>
                                          <p:attrName>style.visibility</p:attrName>
                                        </p:attrNameLst>
                                      </p:cBhvr>
                                      <p:to>
                                        <p:strVal val="visible"/>
                                      </p:to>
                                    </p:set>
                                    <p:animEffect transition="in" filter="wipe(left)">
                                      <p:cBhvr>
                                        <p:cTn id="32" dur="500"/>
                                        <p:tgtEl>
                                          <p:spTgt spid="12841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4101" grpId="0" build="p" autoUpdateAnimBg="0"/>
      <p:bldP spid="1284102" grpId="0" build="p" autoUpdateAnimBg="0"/>
      <p:bldP spid="1284103" grpId="0" build="p" autoUpdateAnimBg="0"/>
      <p:bldP spid="1284117" grpId="0" build="p" autoUpdateAnimBg="0"/>
      <p:bldP spid="128411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ctrTitle"/>
          </p:nvPr>
        </p:nvSpPr>
        <p:spPr>
          <a:xfrm>
            <a:off x="2590800" y="1447800"/>
            <a:ext cx="1676400" cy="1143000"/>
          </a:xfrm>
          <a:noFill/>
          <a:ln/>
        </p:spPr>
        <p:txBody>
          <a:bodyPr/>
          <a:lstStyle/>
          <a:p>
            <a:pPr algn="l"/>
            <a:r>
              <a:rPr lang="en-US" altLang="x-none" sz="4400" dirty="0"/>
              <a:t>§ </a:t>
            </a:r>
            <a:r>
              <a:rPr lang="en-US" altLang="x-none" sz="4400" dirty="0" smtClean="0"/>
              <a:t>1</a:t>
            </a:r>
            <a:endParaRPr lang="en-US" altLang="x-none" sz="4400" dirty="0"/>
          </a:p>
        </p:txBody>
      </p:sp>
      <p:sp>
        <p:nvSpPr>
          <p:cNvPr id="55300" name="Rectangle 4"/>
          <p:cNvSpPr>
            <a:spLocks noGrp="1" noChangeArrowheads="1"/>
          </p:cNvSpPr>
          <p:nvPr>
            <p:ph type="subTitle" idx="1"/>
          </p:nvPr>
        </p:nvSpPr>
        <p:spPr>
          <a:xfrm>
            <a:off x="2057400" y="4114800"/>
            <a:ext cx="8229600" cy="914400"/>
          </a:xfrm>
          <a:noFill/>
          <a:ln/>
        </p:spPr>
        <p:txBody>
          <a:bodyPr/>
          <a:lstStyle/>
          <a:p>
            <a:r>
              <a:rPr lang="en-US" altLang="x-none" sz="5400"/>
              <a:t>The Greatest Common Factor</a:t>
            </a:r>
          </a:p>
        </p:txBody>
      </p:sp>
    </p:spTree>
    <p:extLst>
      <p:ext uri="{BB962C8B-B14F-4D97-AF65-F5344CB8AC3E}">
        <p14:creationId xmlns:p14="http://schemas.microsoft.com/office/powerpoint/2010/main" val="212576275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Text Box 2"/>
          <p:cNvSpPr txBox="1">
            <a:spLocks noChangeArrowheads="1"/>
          </p:cNvSpPr>
          <p:nvPr/>
        </p:nvSpPr>
        <p:spPr bwMode="auto">
          <a:xfrm>
            <a:off x="2667000" y="1295400"/>
            <a:ext cx="586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1065987" name="Rectangle 3"/>
          <p:cNvSpPr>
            <a:spLocks noGrp="1" noChangeArrowheads="1"/>
          </p:cNvSpPr>
          <p:nvPr>
            <p:ph type="ctrTitle"/>
          </p:nvPr>
        </p:nvSpPr>
        <p:spPr>
          <a:xfrm>
            <a:off x="2590800" y="1447800"/>
            <a:ext cx="1676400" cy="1143000"/>
          </a:xfrm>
          <a:noFill/>
          <a:ln/>
        </p:spPr>
        <p:txBody>
          <a:bodyPr/>
          <a:lstStyle/>
          <a:p>
            <a:pPr algn="l"/>
            <a:r>
              <a:rPr lang="en-US" altLang="x-none" sz="4400" dirty="0"/>
              <a:t>§ </a:t>
            </a:r>
            <a:r>
              <a:rPr lang="en-US" altLang="x-none" sz="4400" dirty="0" smtClean="0"/>
              <a:t>4</a:t>
            </a:r>
            <a:endParaRPr lang="en-US" altLang="x-none" sz="4400" dirty="0"/>
          </a:p>
        </p:txBody>
      </p:sp>
      <p:sp>
        <p:nvSpPr>
          <p:cNvPr id="1065988" name="Rectangle 4"/>
          <p:cNvSpPr>
            <a:spLocks noGrp="1" noChangeArrowheads="1"/>
          </p:cNvSpPr>
          <p:nvPr>
            <p:ph type="subTitle" idx="1"/>
          </p:nvPr>
        </p:nvSpPr>
        <p:spPr>
          <a:xfrm>
            <a:off x="1981200" y="3581400"/>
            <a:ext cx="8153400" cy="914400"/>
          </a:xfrm>
          <a:noFill/>
          <a:ln/>
        </p:spPr>
        <p:txBody>
          <a:bodyPr/>
          <a:lstStyle/>
          <a:p>
            <a:r>
              <a:rPr lang="en-US" altLang="x-none" sz="5400" dirty="0"/>
              <a:t>Factoring Perfect Square </a:t>
            </a:r>
            <a:r>
              <a:rPr lang="en-US" altLang="x-none" sz="5400" dirty="0" smtClean="0"/>
              <a:t>Trinomials</a:t>
            </a:r>
            <a:endParaRPr lang="en-US" altLang="x-none" sz="5400" i="1" dirty="0"/>
          </a:p>
        </p:txBody>
      </p:sp>
    </p:spTree>
    <p:extLst>
      <p:ext uri="{BB962C8B-B14F-4D97-AF65-F5344CB8AC3E}">
        <p14:creationId xmlns:p14="http://schemas.microsoft.com/office/powerpoint/2010/main" val="1662638514"/>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1746" name="Text Box 2"/>
          <p:cNvSpPr txBox="1">
            <a:spLocks noChangeArrowheads="1"/>
          </p:cNvSpPr>
          <p:nvPr/>
        </p:nvSpPr>
        <p:spPr bwMode="auto">
          <a:xfrm>
            <a:off x="1981200" y="1463676"/>
            <a:ext cx="8001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3200"/>
              <a:t>Recall that in our very first example in Section 4.3 we attempted to factor the polynomial   25</a:t>
            </a:r>
            <a:r>
              <a:rPr lang="en-US" altLang="x-none" sz="3200" i="1"/>
              <a:t>x</a:t>
            </a:r>
            <a:r>
              <a:rPr lang="en-US" altLang="x-none" sz="3200" baseline="30000"/>
              <a:t>2</a:t>
            </a:r>
            <a:r>
              <a:rPr lang="en-US" altLang="x-none" sz="3200"/>
              <a:t> + 20</a:t>
            </a:r>
            <a:r>
              <a:rPr lang="en-US" altLang="x-none" sz="3200" i="1"/>
              <a:t>x</a:t>
            </a:r>
            <a:r>
              <a:rPr lang="en-US" altLang="x-none" sz="3200"/>
              <a:t> + 4.  </a:t>
            </a:r>
          </a:p>
          <a:p>
            <a:r>
              <a:rPr lang="en-US" altLang="x-none" sz="3200"/>
              <a:t>The result was (5</a:t>
            </a:r>
            <a:r>
              <a:rPr lang="en-US" altLang="x-none" sz="3200" i="1"/>
              <a:t>x</a:t>
            </a:r>
            <a:r>
              <a:rPr lang="en-US" altLang="x-none" sz="3200"/>
              <a:t> + 2)</a:t>
            </a:r>
            <a:r>
              <a:rPr lang="en-US" altLang="x-none" sz="3200" baseline="30000"/>
              <a:t>2</a:t>
            </a:r>
            <a:r>
              <a:rPr lang="en-US" altLang="x-none" sz="3200"/>
              <a:t>, an example of a binomial squared.  </a:t>
            </a:r>
          </a:p>
          <a:p>
            <a:r>
              <a:rPr lang="en-US" altLang="x-none" sz="3200"/>
              <a:t>Any trinomial that factors into a single binomial squared is called a </a:t>
            </a:r>
            <a:r>
              <a:rPr lang="en-US" altLang="x-none" sz="3200" b="1" i="1">
                <a:solidFill>
                  <a:schemeClr val="folHlink"/>
                </a:solidFill>
              </a:rPr>
              <a:t>perfect square trinomial</a:t>
            </a:r>
            <a:r>
              <a:rPr lang="en-US" altLang="x-none" sz="2800"/>
              <a:t>.</a:t>
            </a:r>
          </a:p>
        </p:txBody>
      </p:sp>
      <p:sp>
        <p:nvSpPr>
          <p:cNvPr id="1311747" name="Rectangle 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Perfect Square Trinomials</a:t>
            </a:r>
          </a:p>
        </p:txBody>
      </p:sp>
    </p:spTree>
    <p:extLst>
      <p:ext uri="{BB962C8B-B14F-4D97-AF65-F5344CB8AC3E}">
        <p14:creationId xmlns:p14="http://schemas.microsoft.com/office/powerpoint/2010/main" val="9082900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1746">
                                            <p:txEl>
                                              <p:pRg st="0" end="0"/>
                                            </p:txEl>
                                          </p:spTgt>
                                        </p:tgtEl>
                                        <p:attrNameLst>
                                          <p:attrName>style.visibility</p:attrName>
                                        </p:attrNameLst>
                                      </p:cBhvr>
                                      <p:to>
                                        <p:strVal val="visible"/>
                                      </p:to>
                                    </p:set>
                                    <p:animEffect transition="in" filter="wipe(left)">
                                      <p:cBhvr>
                                        <p:cTn id="7" dur="500"/>
                                        <p:tgtEl>
                                          <p:spTgt spid="1311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1746">
                                            <p:txEl>
                                              <p:pRg st="1" end="1"/>
                                            </p:txEl>
                                          </p:spTgt>
                                        </p:tgtEl>
                                        <p:attrNameLst>
                                          <p:attrName>style.visibility</p:attrName>
                                        </p:attrNameLst>
                                      </p:cBhvr>
                                      <p:to>
                                        <p:strVal val="visible"/>
                                      </p:to>
                                    </p:set>
                                    <p:animEffect transition="in" filter="wipe(left)">
                                      <p:cBhvr>
                                        <p:cTn id="12" dur="500"/>
                                        <p:tgtEl>
                                          <p:spTgt spid="13117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1746">
                                            <p:txEl>
                                              <p:pRg st="2" end="2"/>
                                            </p:txEl>
                                          </p:spTgt>
                                        </p:tgtEl>
                                        <p:attrNameLst>
                                          <p:attrName>style.visibility</p:attrName>
                                        </p:attrNameLst>
                                      </p:cBhvr>
                                      <p:to>
                                        <p:strVal val="visible"/>
                                      </p:to>
                                    </p:set>
                                    <p:animEffect transition="in" filter="wipe(left)">
                                      <p:cBhvr>
                                        <p:cTn id="17" dur="500"/>
                                        <p:tgtEl>
                                          <p:spTgt spid="13117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746"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2770" name="Text Box 2"/>
          <p:cNvSpPr txBox="1">
            <a:spLocks noChangeArrowheads="1"/>
          </p:cNvSpPr>
          <p:nvPr/>
        </p:nvSpPr>
        <p:spPr bwMode="auto">
          <a:xfrm>
            <a:off x="1905000" y="1130300"/>
            <a:ext cx="8305800" cy="534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In the last chapter we learned a shortcut for squaring a binomial</a:t>
            </a:r>
          </a:p>
          <a:p>
            <a:pPr lvl="1">
              <a:spcBef>
                <a:spcPct val="20000"/>
              </a:spcBef>
              <a:buClr>
                <a:schemeClr val="tx2"/>
              </a:buClr>
            </a:pPr>
            <a:r>
              <a:rPr lang="en-US" altLang="x-none" sz="2800"/>
              <a:t>(</a:t>
            </a:r>
            <a:r>
              <a:rPr lang="en-US" altLang="x-none" sz="2800" i="1"/>
              <a:t>a</a:t>
            </a:r>
            <a:r>
              <a:rPr lang="en-US" altLang="x-none" sz="2800"/>
              <a:t> + </a:t>
            </a:r>
            <a:r>
              <a:rPr lang="en-US" altLang="x-none" sz="2800" i="1"/>
              <a:t>b</a:t>
            </a:r>
            <a:r>
              <a:rPr lang="en-US" altLang="x-none" sz="2800"/>
              <a:t>)</a:t>
            </a:r>
            <a:r>
              <a:rPr lang="en-US" altLang="x-none" sz="2800" baseline="30000"/>
              <a:t>2</a:t>
            </a:r>
            <a:r>
              <a:rPr lang="en-US" altLang="x-none" sz="2800"/>
              <a:t> = </a:t>
            </a:r>
            <a:r>
              <a:rPr lang="en-US" altLang="x-none" sz="2800" i="1"/>
              <a:t>a</a:t>
            </a:r>
            <a:r>
              <a:rPr lang="en-US" altLang="x-none" sz="2800" baseline="30000"/>
              <a:t>2</a:t>
            </a:r>
            <a:r>
              <a:rPr lang="en-US" altLang="x-none" sz="2800"/>
              <a:t> + 2</a:t>
            </a:r>
            <a:r>
              <a:rPr lang="en-US" altLang="x-none" sz="2800" i="1"/>
              <a:t>ab</a:t>
            </a:r>
            <a:r>
              <a:rPr lang="en-US" altLang="x-none" sz="2800"/>
              <a:t> + </a:t>
            </a:r>
            <a:r>
              <a:rPr lang="en-US" altLang="x-none" sz="2800" i="1"/>
              <a:t>b</a:t>
            </a:r>
            <a:r>
              <a:rPr lang="en-US" altLang="x-none" sz="2800" baseline="30000"/>
              <a:t>2</a:t>
            </a:r>
          </a:p>
          <a:p>
            <a:pPr lvl="1">
              <a:spcBef>
                <a:spcPct val="20000"/>
              </a:spcBef>
              <a:buClr>
                <a:schemeClr val="tx2"/>
              </a:buClr>
            </a:pPr>
            <a:r>
              <a:rPr lang="en-US" altLang="x-none" sz="2800"/>
              <a:t>(</a:t>
            </a:r>
            <a:r>
              <a:rPr lang="en-US" altLang="x-none" sz="2800" i="1"/>
              <a:t>a</a:t>
            </a:r>
            <a:r>
              <a:rPr lang="en-US" altLang="x-none" sz="2800"/>
              <a:t> – </a:t>
            </a:r>
            <a:r>
              <a:rPr lang="en-US" altLang="x-none" sz="2800" i="1"/>
              <a:t>b</a:t>
            </a:r>
            <a:r>
              <a:rPr lang="en-US" altLang="x-none" sz="2800"/>
              <a:t>)</a:t>
            </a:r>
            <a:r>
              <a:rPr lang="en-US" altLang="x-none" sz="2800" baseline="30000"/>
              <a:t>2</a:t>
            </a:r>
            <a:r>
              <a:rPr lang="en-US" altLang="x-none" sz="2800"/>
              <a:t> = </a:t>
            </a:r>
            <a:r>
              <a:rPr lang="en-US" altLang="x-none" sz="2800" i="1"/>
              <a:t>a</a:t>
            </a:r>
            <a:r>
              <a:rPr lang="en-US" altLang="x-none" sz="2800" baseline="30000"/>
              <a:t>2</a:t>
            </a:r>
            <a:r>
              <a:rPr lang="en-US" altLang="x-none" sz="2800"/>
              <a:t> – 2</a:t>
            </a:r>
            <a:r>
              <a:rPr lang="en-US" altLang="x-none" sz="2800" i="1"/>
              <a:t>ab</a:t>
            </a:r>
            <a:r>
              <a:rPr lang="en-US" altLang="x-none" sz="2800"/>
              <a:t> + </a:t>
            </a:r>
            <a:r>
              <a:rPr lang="en-US" altLang="x-none" sz="2800" i="1"/>
              <a:t>b</a:t>
            </a:r>
            <a:r>
              <a:rPr lang="en-US" altLang="x-none" sz="2800" baseline="30000"/>
              <a:t>2</a:t>
            </a:r>
            <a:endParaRPr lang="en-US" altLang="x-none" sz="2800"/>
          </a:p>
          <a:p>
            <a:r>
              <a:rPr lang="en-US" altLang="x-none" sz="2800"/>
              <a:t>So if the first and last terms of our polynomial to be factored are can be written as expressions squared, and the middle term of our polynomial is twice the product of those two expressions, then we can use these two previous equations to easily factor the polynomial.</a:t>
            </a:r>
          </a:p>
          <a:p>
            <a:pPr lvl="1">
              <a:spcBef>
                <a:spcPct val="20000"/>
              </a:spcBef>
              <a:buClr>
                <a:schemeClr val="tx2"/>
              </a:buClr>
            </a:pPr>
            <a:r>
              <a:rPr lang="en-US" altLang="x-none" sz="2800" i="1"/>
              <a:t>a</a:t>
            </a:r>
            <a:r>
              <a:rPr lang="en-US" altLang="x-none" sz="2800" baseline="30000"/>
              <a:t>2</a:t>
            </a:r>
            <a:r>
              <a:rPr lang="en-US" altLang="x-none" sz="2800"/>
              <a:t> + 2</a:t>
            </a:r>
            <a:r>
              <a:rPr lang="en-US" altLang="x-none" sz="2800" i="1"/>
              <a:t>ab</a:t>
            </a:r>
            <a:r>
              <a:rPr lang="en-US" altLang="x-none" sz="2800"/>
              <a:t> + </a:t>
            </a:r>
            <a:r>
              <a:rPr lang="en-US" altLang="x-none" sz="2800" i="1"/>
              <a:t>b</a:t>
            </a:r>
            <a:r>
              <a:rPr lang="en-US" altLang="x-none" sz="2800" baseline="30000"/>
              <a:t>2 </a:t>
            </a:r>
            <a:r>
              <a:rPr lang="en-US" altLang="x-none" sz="2800"/>
              <a:t>=</a:t>
            </a:r>
            <a:r>
              <a:rPr lang="en-US" altLang="x-none" sz="2800" baseline="30000"/>
              <a:t> </a:t>
            </a:r>
            <a:r>
              <a:rPr lang="en-US" altLang="x-none" sz="2800"/>
              <a:t>(</a:t>
            </a:r>
            <a:r>
              <a:rPr lang="en-US" altLang="x-none" sz="2800" i="1"/>
              <a:t>a</a:t>
            </a:r>
            <a:r>
              <a:rPr lang="en-US" altLang="x-none" sz="2800"/>
              <a:t> + </a:t>
            </a:r>
            <a:r>
              <a:rPr lang="en-US" altLang="x-none" sz="2800" i="1"/>
              <a:t>b</a:t>
            </a:r>
            <a:r>
              <a:rPr lang="en-US" altLang="x-none" sz="2800"/>
              <a:t>)</a:t>
            </a:r>
            <a:r>
              <a:rPr lang="en-US" altLang="x-none" sz="2800" baseline="30000"/>
              <a:t>2</a:t>
            </a:r>
            <a:r>
              <a:rPr lang="en-US" altLang="x-none" sz="2800"/>
              <a:t> </a:t>
            </a:r>
            <a:endParaRPr lang="en-US" altLang="x-none" sz="2800" baseline="30000"/>
          </a:p>
          <a:p>
            <a:pPr lvl="1">
              <a:spcBef>
                <a:spcPct val="20000"/>
              </a:spcBef>
              <a:buClr>
                <a:schemeClr val="tx2"/>
              </a:buClr>
            </a:pPr>
            <a:r>
              <a:rPr lang="en-US" altLang="x-none" sz="2800" i="1"/>
              <a:t>a</a:t>
            </a:r>
            <a:r>
              <a:rPr lang="en-US" altLang="x-none" sz="2800" baseline="30000"/>
              <a:t>2</a:t>
            </a:r>
            <a:r>
              <a:rPr lang="en-US" altLang="x-none" sz="2800"/>
              <a:t> – 2</a:t>
            </a:r>
            <a:r>
              <a:rPr lang="en-US" altLang="x-none" sz="2800" i="1"/>
              <a:t>ab</a:t>
            </a:r>
            <a:r>
              <a:rPr lang="en-US" altLang="x-none" sz="2800"/>
              <a:t> + </a:t>
            </a:r>
            <a:r>
              <a:rPr lang="en-US" altLang="x-none" sz="2800" i="1"/>
              <a:t>b</a:t>
            </a:r>
            <a:r>
              <a:rPr lang="en-US" altLang="x-none" sz="2800" baseline="30000"/>
              <a:t>2 </a:t>
            </a:r>
            <a:r>
              <a:rPr lang="en-US" altLang="x-none" sz="2800"/>
              <a:t>= (</a:t>
            </a:r>
            <a:r>
              <a:rPr lang="en-US" altLang="x-none" sz="2800" i="1"/>
              <a:t>a</a:t>
            </a:r>
            <a:r>
              <a:rPr lang="en-US" altLang="x-none" sz="2800"/>
              <a:t> – </a:t>
            </a:r>
            <a:r>
              <a:rPr lang="en-US" altLang="x-none" sz="2800" i="1"/>
              <a:t>b</a:t>
            </a:r>
            <a:r>
              <a:rPr lang="en-US" altLang="x-none" sz="2800"/>
              <a:t>)</a:t>
            </a:r>
            <a:r>
              <a:rPr lang="en-US" altLang="x-none" sz="2800" baseline="30000"/>
              <a:t>2</a:t>
            </a:r>
          </a:p>
        </p:txBody>
      </p:sp>
      <p:sp>
        <p:nvSpPr>
          <p:cNvPr id="1312771" name="Rectangle 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Perfect Square Trinomials</a:t>
            </a:r>
          </a:p>
        </p:txBody>
      </p:sp>
    </p:spTree>
    <p:extLst>
      <p:ext uri="{BB962C8B-B14F-4D97-AF65-F5344CB8AC3E}">
        <p14:creationId xmlns:p14="http://schemas.microsoft.com/office/powerpoint/2010/main" val="13168385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2770">
                                            <p:txEl>
                                              <p:pRg st="0" end="0"/>
                                            </p:txEl>
                                          </p:spTgt>
                                        </p:tgtEl>
                                        <p:attrNameLst>
                                          <p:attrName>style.visibility</p:attrName>
                                        </p:attrNameLst>
                                      </p:cBhvr>
                                      <p:to>
                                        <p:strVal val="visible"/>
                                      </p:to>
                                    </p:set>
                                    <p:animEffect transition="in" filter="wipe(left)">
                                      <p:cBhvr>
                                        <p:cTn id="7" dur="500"/>
                                        <p:tgtEl>
                                          <p:spTgt spid="131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2770">
                                            <p:txEl>
                                              <p:pRg st="1" end="1"/>
                                            </p:txEl>
                                          </p:spTgt>
                                        </p:tgtEl>
                                        <p:attrNameLst>
                                          <p:attrName>style.visibility</p:attrName>
                                        </p:attrNameLst>
                                      </p:cBhvr>
                                      <p:to>
                                        <p:strVal val="visible"/>
                                      </p:to>
                                    </p:set>
                                    <p:animEffect transition="in" filter="wipe(left)">
                                      <p:cBhvr>
                                        <p:cTn id="12" dur="500"/>
                                        <p:tgtEl>
                                          <p:spTgt spid="13127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2770">
                                            <p:txEl>
                                              <p:pRg st="2" end="2"/>
                                            </p:txEl>
                                          </p:spTgt>
                                        </p:tgtEl>
                                        <p:attrNameLst>
                                          <p:attrName>style.visibility</p:attrName>
                                        </p:attrNameLst>
                                      </p:cBhvr>
                                      <p:to>
                                        <p:strVal val="visible"/>
                                      </p:to>
                                    </p:set>
                                    <p:animEffect transition="in" filter="wipe(left)">
                                      <p:cBhvr>
                                        <p:cTn id="17" dur="500"/>
                                        <p:tgtEl>
                                          <p:spTgt spid="13127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2770">
                                            <p:txEl>
                                              <p:pRg st="3" end="3"/>
                                            </p:txEl>
                                          </p:spTgt>
                                        </p:tgtEl>
                                        <p:attrNameLst>
                                          <p:attrName>style.visibility</p:attrName>
                                        </p:attrNameLst>
                                      </p:cBhvr>
                                      <p:to>
                                        <p:strVal val="visible"/>
                                      </p:to>
                                    </p:set>
                                    <p:animEffect transition="in" filter="wipe(left)">
                                      <p:cBhvr>
                                        <p:cTn id="22" dur="500"/>
                                        <p:tgtEl>
                                          <p:spTgt spid="131277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2770">
                                            <p:txEl>
                                              <p:pRg st="4" end="4"/>
                                            </p:txEl>
                                          </p:spTgt>
                                        </p:tgtEl>
                                        <p:attrNameLst>
                                          <p:attrName>style.visibility</p:attrName>
                                        </p:attrNameLst>
                                      </p:cBhvr>
                                      <p:to>
                                        <p:strVal val="visible"/>
                                      </p:to>
                                    </p:set>
                                    <p:animEffect transition="in" filter="wipe(left)">
                                      <p:cBhvr>
                                        <p:cTn id="27" dur="500"/>
                                        <p:tgtEl>
                                          <p:spTgt spid="131277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12770">
                                            <p:txEl>
                                              <p:pRg st="5" end="5"/>
                                            </p:txEl>
                                          </p:spTgt>
                                        </p:tgtEl>
                                        <p:attrNameLst>
                                          <p:attrName>style.visibility</p:attrName>
                                        </p:attrNameLst>
                                      </p:cBhvr>
                                      <p:to>
                                        <p:strVal val="visible"/>
                                      </p:to>
                                    </p:set>
                                    <p:animEffect transition="in" filter="wipe(left)">
                                      <p:cBhvr>
                                        <p:cTn id="32" dur="500"/>
                                        <p:tgtEl>
                                          <p:spTgt spid="13127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2770"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797" name="Text Box 5"/>
          <p:cNvSpPr txBox="1">
            <a:spLocks noChangeArrowheads="1"/>
          </p:cNvSpPr>
          <p:nvPr/>
        </p:nvSpPr>
        <p:spPr bwMode="auto">
          <a:xfrm>
            <a:off x="2070100" y="1746250"/>
            <a:ext cx="8001000" cy="470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16</a:t>
            </a:r>
            <a:r>
              <a:rPr lang="en-US" altLang="x-none" sz="2800" i="1"/>
              <a:t>x</a:t>
            </a:r>
            <a:r>
              <a:rPr lang="en-US" altLang="x-none" sz="2800" baseline="30000"/>
              <a:t>2</a:t>
            </a:r>
            <a:r>
              <a:rPr lang="en-US" altLang="x-none" sz="2800"/>
              <a:t> – 8</a:t>
            </a:r>
            <a:r>
              <a:rPr lang="en-US" altLang="x-none" sz="2800" i="1"/>
              <a:t>xy</a:t>
            </a:r>
            <a:r>
              <a:rPr lang="en-US" altLang="x-none" sz="2800"/>
              <a:t> + </a:t>
            </a:r>
            <a:r>
              <a:rPr lang="en-US" altLang="x-none" sz="2800" i="1"/>
              <a:t>y</a:t>
            </a:r>
            <a:r>
              <a:rPr lang="en-US" altLang="x-none" sz="2800" baseline="30000"/>
              <a:t>2</a:t>
            </a:r>
            <a:r>
              <a:rPr lang="en-US" altLang="x-none" sz="2800"/>
              <a:t>.</a:t>
            </a:r>
          </a:p>
          <a:p>
            <a:pPr>
              <a:spcBef>
                <a:spcPct val="20000"/>
              </a:spcBef>
            </a:pPr>
            <a:r>
              <a:rPr lang="en-US" altLang="x-none" sz="2800"/>
              <a:t>Since the first term, 16</a:t>
            </a:r>
            <a:r>
              <a:rPr lang="en-US" altLang="x-none" sz="2800" i="1"/>
              <a:t>x</a:t>
            </a:r>
            <a:r>
              <a:rPr lang="en-US" altLang="x-none" sz="2800" baseline="30000"/>
              <a:t>2</a:t>
            </a:r>
            <a:r>
              <a:rPr lang="en-US" altLang="x-none" sz="2800"/>
              <a:t>, can be written as (4</a:t>
            </a:r>
            <a:r>
              <a:rPr lang="en-US" altLang="x-none" sz="2800" i="1"/>
              <a:t>x</a:t>
            </a:r>
            <a:r>
              <a:rPr lang="en-US" altLang="x-none" sz="2800"/>
              <a:t>)</a:t>
            </a:r>
            <a:r>
              <a:rPr lang="en-US" altLang="x-none" sz="2800" baseline="30000"/>
              <a:t>2</a:t>
            </a:r>
            <a:r>
              <a:rPr lang="en-US" altLang="x-none" sz="2800"/>
              <a:t>, and the last term, </a:t>
            </a:r>
            <a:r>
              <a:rPr lang="en-US" altLang="x-none" sz="2800" i="1"/>
              <a:t>y</a:t>
            </a:r>
            <a:r>
              <a:rPr lang="en-US" altLang="x-none" sz="2800" baseline="30000"/>
              <a:t>2</a:t>
            </a:r>
            <a:r>
              <a:rPr lang="en-US" altLang="x-none" sz="2800"/>
              <a:t> is obviously a square, we check the middle term.</a:t>
            </a:r>
          </a:p>
          <a:p>
            <a:pPr>
              <a:spcBef>
                <a:spcPct val="20000"/>
              </a:spcBef>
            </a:pPr>
            <a:r>
              <a:rPr lang="en-US" altLang="x-none" sz="2800"/>
              <a:t>8</a:t>
            </a:r>
            <a:r>
              <a:rPr lang="en-US" altLang="x-none" sz="2800" i="1"/>
              <a:t>xy</a:t>
            </a:r>
            <a:r>
              <a:rPr lang="en-US" altLang="x-none" sz="2800"/>
              <a:t> = 2(4</a:t>
            </a:r>
            <a:r>
              <a:rPr lang="en-US" altLang="x-none" sz="2800" i="1"/>
              <a:t>x</a:t>
            </a:r>
            <a:r>
              <a:rPr lang="en-US" altLang="x-none" sz="2800"/>
              <a:t>)(</a:t>
            </a:r>
            <a:r>
              <a:rPr lang="en-US" altLang="x-none" sz="2800" i="1"/>
              <a:t>y</a:t>
            </a:r>
            <a:r>
              <a:rPr lang="en-US" altLang="x-none" sz="2800"/>
              <a:t>) (twice the product of the expressions that are squared to get the first and last terms of the polynomial) </a:t>
            </a:r>
          </a:p>
          <a:p>
            <a:pPr>
              <a:spcBef>
                <a:spcPct val="20000"/>
              </a:spcBef>
            </a:pPr>
            <a:r>
              <a:rPr lang="en-US" altLang="x-none" sz="2800"/>
              <a:t>Therefore 16</a:t>
            </a:r>
            <a:r>
              <a:rPr lang="en-US" altLang="x-none" sz="2800" i="1"/>
              <a:t>x</a:t>
            </a:r>
            <a:r>
              <a:rPr lang="en-US" altLang="x-none" sz="2800" baseline="30000"/>
              <a:t>2</a:t>
            </a:r>
            <a:r>
              <a:rPr lang="en-US" altLang="x-none" sz="2800"/>
              <a:t> – 8</a:t>
            </a:r>
            <a:r>
              <a:rPr lang="en-US" altLang="x-none" sz="2800" i="1"/>
              <a:t>xy</a:t>
            </a:r>
            <a:r>
              <a:rPr lang="en-US" altLang="x-none" sz="2800"/>
              <a:t> + </a:t>
            </a:r>
            <a:r>
              <a:rPr lang="en-US" altLang="x-none" sz="2800" i="1"/>
              <a:t>y</a:t>
            </a:r>
            <a:r>
              <a:rPr lang="en-US" altLang="x-none" sz="2800" baseline="30000"/>
              <a:t>2</a:t>
            </a:r>
            <a:r>
              <a:rPr lang="en-US" altLang="x-none" sz="2800"/>
              <a:t> = (4</a:t>
            </a:r>
            <a:r>
              <a:rPr lang="en-US" altLang="x-none" sz="2800" i="1"/>
              <a:t>x</a:t>
            </a:r>
            <a:r>
              <a:rPr lang="en-US" altLang="x-none" sz="2800"/>
              <a:t> – </a:t>
            </a:r>
            <a:r>
              <a:rPr lang="en-US" altLang="x-none" sz="2800" i="1"/>
              <a:t>y</a:t>
            </a:r>
            <a:r>
              <a:rPr lang="en-US" altLang="x-none" sz="2800"/>
              <a:t>)</a:t>
            </a:r>
            <a:r>
              <a:rPr lang="en-US" altLang="x-none" sz="2800" baseline="30000"/>
              <a:t>2</a:t>
            </a:r>
            <a:r>
              <a:rPr lang="en-US" altLang="x-none" sz="2800"/>
              <a:t>.</a:t>
            </a:r>
          </a:p>
          <a:p>
            <a:pPr>
              <a:spcBef>
                <a:spcPct val="20000"/>
              </a:spcBef>
            </a:pPr>
            <a:r>
              <a:rPr lang="en-US" altLang="x-none" sz="2800"/>
              <a:t>Note:  You can use FOIL method to verify that the factorization for the polynomial is accurate.</a:t>
            </a:r>
          </a:p>
        </p:txBody>
      </p:sp>
      <p:sp>
        <p:nvSpPr>
          <p:cNvPr id="1313798" name="Rectangle 6"/>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Perfect Square Trinomials</a:t>
            </a:r>
          </a:p>
        </p:txBody>
      </p:sp>
      <p:sp>
        <p:nvSpPr>
          <p:cNvPr id="1313799" name="Text Box 7"/>
          <p:cNvSpPr txBox="1">
            <a:spLocks noChangeArrowheads="1"/>
          </p:cNvSpPr>
          <p:nvPr/>
        </p:nvSpPr>
        <p:spPr bwMode="auto">
          <a:xfrm>
            <a:off x="1781175" y="12192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1392455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3797">
                                            <p:txEl>
                                              <p:pRg st="0" end="0"/>
                                            </p:txEl>
                                          </p:spTgt>
                                        </p:tgtEl>
                                        <p:attrNameLst>
                                          <p:attrName>style.visibility</p:attrName>
                                        </p:attrNameLst>
                                      </p:cBhvr>
                                      <p:to>
                                        <p:strVal val="visible"/>
                                      </p:to>
                                    </p:set>
                                    <p:animEffect transition="in" filter="wipe(left)">
                                      <p:cBhvr>
                                        <p:cTn id="7" dur="500"/>
                                        <p:tgtEl>
                                          <p:spTgt spid="131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3797">
                                            <p:txEl>
                                              <p:pRg st="1" end="1"/>
                                            </p:txEl>
                                          </p:spTgt>
                                        </p:tgtEl>
                                        <p:attrNameLst>
                                          <p:attrName>style.visibility</p:attrName>
                                        </p:attrNameLst>
                                      </p:cBhvr>
                                      <p:to>
                                        <p:strVal val="visible"/>
                                      </p:to>
                                    </p:set>
                                    <p:animEffect transition="in" filter="wipe(left)">
                                      <p:cBhvr>
                                        <p:cTn id="12" dur="500"/>
                                        <p:tgtEl>
                                          <p:spTgt spid="13137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3797">
                                            <p:txEl>
                                              <p:pRg st="2" end="2"/>
                                            </p:txEl>
                                          </p:spTgt>
                                        </p:tgtEl>
                                        <p:attrNameLst>
                                          <p:attrName>style.visibility</p:attrName>
                                        </p:attrNameLst>
                                      </p:cBhvr>
                                      <p:to>
                                        <p:strVal val="visible"/>
                                      </p:to>
                                    </p:set>
                                    <p:animEffect transition="in" filter="wipe(left)">
                                      <p:cBhvr>
                                        <p:cTn id="17" dur="500"/>
                                        <p:tgtEl>
                                          <p:spTgt spid="13137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3797">
                                            <p:txEl>
                                              <p:pRg st="3" end="3"/>
                                            </p:txEl>
                                          </p:spTgt>
                                        </p:tgtEl>
                                        <p:attrNameLst>
                                          <p:attrName>style.visibility</p:attrName>
                                        </p:attrNameLst>
                                      </p:cBhvr>
                                      <p:to>
                                        <p:strVal val="visible"/>
                                      </p:to>
                                    </p:set>
                                    <p:animEffect transition="in" filter="wipe(left)">
                                      <p:cBhvr>
                                        <p:cTn id="22" dur="500"/>
                                        <p:tgtEl>
                                          <p:spTgt spid="131379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3797">
                                            <p:txEl>
                                              <p:pRg st="4" end="4"/>
                                            </p:txEl>
                                          </p:spTgt>
                                        </p:tgtEl>
                                        <p:attrNameLst>
                                          <p:attrName>style.visibility</p:attrName>
                                        </p:attrNameLst>
                                      </p:cBhvr>
                                      <p:to>
                                        <p:strVal val="visible"/>
                                      </p:to>
                                    </p:set>
                                    <p:animEffect transition="in" filter="wipe(left)">
                                      <p:cBhvr>
                                        <p:cTn id="27" dur="500"/>
                                        <p:tgtEl>
                                          <p:spTgt spid="13137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379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Text Box 2"/>
          <p:cNvSpPr txBox="1">
            <a:spLocks noChangeArrowheads="1"/>
          </p:cNvSpPr>
          <p:nvPr/>
        </p:nvSpPr>
        <p:spPr bwMode="auto">
          <a:xfrm>
            <a:off x="2667000" y="1295400"/>
            <a:ext cx="586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1065987" name="Rectangle 3"/>
          <p:cNvSpPr>
            <a:spLocks noGrp="1" noChangeArrowheads="1"/>
          </p:cNvSpPr>
          <p:nvPr>
            <p:ph type="ctrTitle"/>
          </p:nvPr>
        </p:nvSpPr>
        <p:spPr>
          <a:xfrm>
            <a:off x="2590800" y="1447800"/>
            <a:ext cx="1676400" cy="1143000"/>
          </a:xfrm>
          <a:noFill/>
          <a:ln/>
        </p:spPr>
        <p:txBody>
          <a:bodyPr/>
          <a:lstStyle/>
          <a:p>
            <a:pPr algn="l"/>
            <a:r>
              <a:rPr lang="en-US" altLang="x-none" sz="4400" dirty="0"/>
              <a:t>§ </a:t>
            </a:r>
            <a:r>
              <a:rPr lang="en-US" altLang="x-none" sz="4400" dirty="0" smtClean="0"/>
              <a:t>5</a:t>
            </a:r>
            <a:endParaRPr lang="en-US" altLang="x-none" sz="4400" dirty="0"/>
          </a:p>
        </p:txBody>
      </p:sp>
      <p:sp>
        <p:nvSpPr>
          <p:cNvPr id="1065988" name="Rectangle 4"/>
          <p:cNvSpPr>
            <a:spLocks noGrp="1" noChangeArrowheads="1"/>
          </p:cNvSpPr>
          <p:nvPr>
            <p:ph type="subTitle" idx="1"/>
          </p:nvPr>
        </p:nvSpPr>
        <p:spPr>
          <a:xfrm>
            <a:off x="1981200" y="3581400"/>
            <a:ext cx="8153400" cy="914400"/>
          </a:xfrm>
          <a:noFill/>
          <a:ln/>
        </p:spPr>
        <p:txBody>
          <a:bodyPr/>
          <a:lstStyle/>
          <a:p>
            <a:r>
              <a:rPr lang="en-US" altLang="x-none" sz="5400" dirty="0"/>
              <a:t>Factoring </a:t>
            </a:r>
            <a:r>
              <a:rPr lang="en-US" altLang="x-none" sz="5400" dirty="0" smtClean="0"/>
              <a:t>Difference</a:t>
            </a:r>
          </a:p>
          <a:p>
            <a:r>
              <a:rPr lang="en-US" altLang="x-none" sz="5400" dirty="0" smtClean="0"/>
              <a:t> </a:t>
            </a:r>
            <a:r>
              <a:rPr lang="en-US" altLang="x-none" sz="5400" dirty="0"/>
              <a:t>of </a:t>
            </a:r>
            <a:r>
              <a:rPr lang="en-US" altLang="x-none" sz="5400" dirty="0" smtClean="0"/>
              <a:t>Squares</a:t>
            </a:r>
            <a:endParaRPr lang="en-US" altLang="x-none" sz="5400" i="1" dirty="0"/>
          </a:p>
        </p:txBody>
      </p:sp>
    </p:spTree>
    <p:extLst>
      <p:ext uri="{BB962C8B-B14F-4D97-AF65-F5344CB8AC3E}">
        <p14:creationId xmlns:p14="http://schemas.microsoft.com/office/powerpoint/2010/main" val="393387336"/>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914" name="Rectangle 2"/>
          <p:cNvSpPr>
            <a:spLocks noGrp="1" noChangeArrowheads="1"/>
          </p:cNvSpPr>
          <p:nvPr>
            <p:ph type="title"/>
          </p:nvPr>
        </p:nvSpPr>
        <p:spPr>
          <a:xfrm>
            <a:off x="1905000" y="0"/>
            <a:ext cx="82296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r>
              <a:rPr lang="en-US" altLang="x-none">
                <a:ea typeface="Times New Roman" charset="0"/>
                <a:cs typeface="Times New Roman" charset="0"/>
              </a:rPr>
              <a:t>Difference of Two Squares</a:t>
            </a:r>
          </a:p>
        </p:txBody>
      </p:sp>
      <p:sp>
        <p:nvSpPr>
          <p:cNvPr id="1318920" name="Text Box 8"/>
          <p:cNvSpPr txBox="1">
            <a:spLocks noChangeArrowheads="1"/>
          </p:cNvSpPr>
          <p:nvPr/>
        </p:nvSpPr>
        <p:spPr bwMode="auto">
          <a:xfrm>
            <a:off x="1905000" y="1535113"/>
            <a:ext cx="8305800" cy="338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0"/>
              </a:spcBef>
              <a:defRPr sz="2400">
                <a:solidFill>
                  <a:schemeClr val="tx1"/>
                </a:solidFill>
                <a:latin typeface="Arial Narrow" charset="0"/>
              </a:defRPr>
            </a:lvl1pPr>
            <a:lvl2pPr marL="914400" indent="-106363">
              <a:spcBef>
                <a:spcPct val="0"/>
              </a:spcBef>
              <a:defRPr sz="2400">
                <a:solidFill>
                  <a:schemeClr val="tx1"/>
                </a:solidFill>
                <a:latin typeface="Arial Narrow" charset="0"/>
              </a:defRPr>
            </a:lvl2pPr>
            <a:lvl3pPr marL="1485900" indent="-457200">
              <a:spcBef>
                <a:spcPct val="0"/>
              </a:spcBef>
              <a:defRPr sz="2400">
                <a:solidFill>
                  <a:schemeClr val="tx1"/>
                </a:solidFill>
                <a:latin typeface="Arial Narrow" charset="0"/>
              </a:defRPr>
            </a:lvl3pPr>
            <a:lvl4pPr marL="2057400" indent="-457200">
              <a:spcBef>
                <a:spcPct val="0"/>
              </a:spcBef>
              <a:defRPr sz="2400">
                <a:solidFill>
                  <a:schemeClr val="tx1"/>
                </a:solidFill>
                <a:latin typeface="Arial Narrow" charset="0"/>
              </a:defRPr>
            </a:lvl4pPr>
            <a:lvl5pPr marL="2628900" indent="-457200">
              <a:spcBef>
                <a:spcPct val="0"/>
              </a:spcBef>
              <a:defRPr sz="2400">
                <a:solidFill>
                  <a:schemeClr val="tx1"/>
                </a:solidFill>
                <a:latin typeface="Arial Narrow" charset="0"/>
              </a:defRPr>
            </a:lvl5pPr>
            <a:lvl6pPr marL="3086100" indent="-457200" fontAlgn="base">
              <a:spcBef>
                <a:spcPct val="0"/>
              </a:spcBef>
              <a:spcAft>
                <a:spcPct val="0"/>
              </a:spcAft>
              <a:defRPr sz="2400">
                <a:solidFill>
                  <a:schemeClr val="tx1"/>
                </a:solidFill>
                <a:latin typeface="Arial Narrow" charset="0"/>
              </a:defRPr>
            </a:lvl6pPr>
            <a:lvl7pPr marL="3543300" indent="-457200" fontAlgn="base">
              <a:spcBef>
                <a:spcPct val="0"/>
              </a:spcBef>
              <a:spcAft>
                <a:spcPct val="0"/>
              </a:spcAft>
              <a:defRPr sz="2400">
                <a:solidFill>
                  <a:schemeClr val="tx1"/>
                </a:solidFill>
                <a:latin typeface="Arial Narrow" charset="0"/>
              </a:defRPr>
            </a:lvl7pPr>
            <a:lvl8pPr marL="4000500" indent="-457200" fontAlgn="base">
              <a:spcBef>
                <a:spcPct val="0"/>
              </a:spcBef>
              <a:spcAft>
                <a:spcPct val="0"/>
              </a:spcAft>
              <a:defRPr sz="2400">
                <a:solidFill>
                  <a:schemeClr val="tx1"/>
                </a:solidFill>
                <a:latin typeface="Arial Narrow" charset="0"/>
              </a:defRPr>
            </a:lvl8pPr>
            <a:lvl9pPr marL="4457700" indent="-457200" fontAlgn="base">
              <a:spcBef>
                <a:spcPct val="0"/>
              </a:spcBef>
              <a:spcAft>
                <a:spcPct val="0"/>
              </a:spcAft>
              <a:defRPr sz="2400">
                <a:solidFill>
                  <a:schemeClr val="tx1"/>
                </a:solidFill>
                <a:latin typeface="Arial Narrow" charset="0"/>
              </a:defRPr>
            </a:lvl9pPr>
          </a:lstStyle>
          <a:p>
            <a:pPr>
              <a:spcBef>
                <a:spcPct val="50000"/>
              </a:spcBef>
            </a:pPr>
            <a:r>
              <a:rPr lang="en-US" altLang="x-none" sz="2800">
                <a:latin typeface="Times New Roman" charset="0"/>
              </a:rPr>
              <a:t>Another shortcut for factoring a trinomial is when we want to factor the difference of two squares.</a:t>
            </a:r>
          </a:p>
          <a:p>
            <a:pPr lvl="1">
              <a:spcBef>
                <a:spcPct val="20000"/>
              </a:spcBef>
              <a:buClr>
                <a:schemeClr val="tx2"/>
              </a:buClr>
            </a:pPr>
            <a:r>
              <a:rPr lang="en-US" altLang="x-none" sz="2800" i="1">
                <a:latin typeface="Times New Roman" charset="0"/>
              </a:rPr>
              <a:t>a</a:t>
            </a:r>
            <a:r>
              <a:rPr lang="en-US" altLang="x-none" sz="2800" baseline="30000">
                <a:latin typeface="Times New Roman" charset="0"/>
              </a:rPr>
              <a:t>2</a:t>
            </a:r>
            <a:r>
              <a:rPr lang="en-US" altLang="x-none" sz="2800">
                <a:latin typeface="Times New Roman" charset="0"/>
              </a:rPr>
              <a:t> – </a:t>
            </a:r>
            <a:r>
              <a:rPr lang="en-US" altLang="x-none" sz="2800" i="1">
                <a:latin typeface="Times New Roman" charset="0"/>
              </a:rPr>
              <a:t>b</a:t>
            </a:r>
            <a:r>
              <a:rPr lang="en-US" altLang="x-none" sz="2800" baseline="30000">
                <a:latin typeface="Times New Roman" charset="0"/>
              </a:rPr>
              <a:t>2</a:t>
            </a:r>
            <a:r>
              <a:rPr lang="en-US" altLang="x-none" sz="2800">
                <a:latin typeface="Times New Roman" charset="0"/>
              </a:rPr>
              <a:t> = (</a:t>
            </a:r>
            <a:r>
              <a:rPr lang="en-US" altLang="x-none" sz="2800" i="1">
                <a:latin typeface="Times New Roman" charset="0"/>
              </a:rPr>
              <a:t>a + b</a:t>
            </a:r>
            <a:r>
              <a:rPr lang="en-US" altLang="x-none" sz="2800">
                <a:latin typeface="Times New Roman" charset="0"/>
              </a:rPr>
              <a:t>)(</a:t>
            </a:r>
            <a:r>
              <a:rPr lang="en-US" altLang="x-none" sz="2800" i="1">
                <a:latin typeface="Times New Roman" charset="0"/>
              </a:rPr>
              <a:t>a </a:t>
            </a:r>
            <a:r>
              <a:rPr lang="en-US" altLang="x-none" sz="2800">
                <a:latin typeface="Times New Roman" charset="0"/>
              </a:rPr>
              <a:t>– </a:t>
            </a:r>
            <a:r>
              <a:rPr lang="en-US" altLang="x-none" sz="2800" i="1">
                <a:latin typeface="Times New Roman" charset="0"/>
              </a:rPr>
              <a:t>b</a:t>
            </a:r>
            <a:r>
              <a:rPr lang="en-US" altLang="x-none" sz="2800">
                <a:latin typeface="Times New Roman" charset="0"/>
              </a:rPr>
              <a:t>)</a:t>
            </a:r>
          </a:p>
          <a:p>
            <a:pPr>
              <a:spcBef>
                <a:spcPct val="50000"/>
              </a:spcBef>
            </a:pPr>
            <a:r>
              <a:rPr lang="en-US" altLang="x-none" sz="2800">
                <a:latin typeface="Times New Roman" charset="0"/>
              </a:rPr>
              <a:t>A binomial is the difference of two square if</a:t>
            </a:r>
          </a:p>
          <a:p>
            <a:pPr lvl="1">
              <a:spcBef>
                <a:spcPct val="50000"/>
              </a:spcBef>
              <a:buFontTx/>
              <a:buAutoNum type="arabicPeriod"/>
            </a:pPr>
            <a:r>
              <a:rPr lang="en-US" altLang="x-none" sz="2800">
                <a:latin typeface="Times New Roman" charset="0"/>
              </a:rPr>
              <a:t>both terms are squares and</a:t>
            </a:r>
          </a:p>
          <a:p>
            <a:pPr lvl="1">
              <a:spcBef>
                <a:spcPct val="50000"/>
              </a:spcBef>
              <a:buFontTx/>
              <a:buAutoNum type="arabicPeriod"/>
            </a:pPr>
            <a:r>
              <a:rPr lang="en-US" altLang="x-none" sz="2800">
                <a:latin typeface="Times New Roman" charset="0"/>
              </a:rPr>
              <a:t>the signs of the terms are different.</a:t>
            </a:r>
          </a:p>
        </p:txBody>
      </p:sp>
      <p:sp>
        <p:nvSpPr>
          <p:cNvPr id="1318921" name="Rectangle 9"/>
          <p:cNvSpPr>
            <a:spLocks noChangeArrowheads="1"/>
          </p:cNvSpPr>
          <p:nvPr/>
        </p:nvSpPr>
        <p:spPr bwMode="auto">
          <a:xfrm>
            <a:off x="4038601" y="5181601"/>
            <a:ext cx="2085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lvl="1">
              <a:spcBef>
                <a:spcPct val="20000"/>
              </a:spcBef>
              <a:buClr>
                <a:schemeClr val="tx2"/>
              </a:buClr>
            </a:pPr>
            <a:r>
              <a:rPr lang="en-US" altLang="x-none" sz="2800"/>
              <a:t>9</a:t>
            </a:r>
            <a:r>
              <a:rPr lang="en-US" altLang="x-none" sz="2800" i="1"/>
              <a:t>x</a:t>
            </a:r>
            <a:r>
              <a:rPr lang="en-US" altLang="x-none" sz="2800" baseline="30000"/>
              <a:t>2</a:t>
            </a:r>
            <a:r>
              <a:rPr lang="en-US" altLang="x-none" sz="2800"/>
              <a:t> – 25</a:t>
            </a:r>
            <a:r>
              <a:rPr lang="en-US" altLang="x-none" sz="2800" i="1"/>
              <a:t>y</a:t>
            </a:r>
            <a:r>
              <a:rPr lang="en-US" altLang="x-none" sz="2800" baseline="30000"/>
              <a:t>2</a:t>
            </a:r>
            <a:endParaRPr lang="en-US" altLang="x-none" sz="2800"/>
          </a:p>
        </p:txBody>
      </p:sp>
      <p:sp>
        <p:nvSpPr>
          <p:cNvPr id="1318922" name="Rectangle 10"/>
          <p:cNvSpPr>
            <a:spLocks noChangeArrowheads="1"/>
          </p:cNvSpPr>
          <p:nvPr/>
        </p:nvSpPr>
        <p:spPr bwMode="auto">
          <a:xfrm>
            <a:off x="4038600" y="5867401"/>
            <a:ext cx="18621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lvl="1">
              <a:spcBef>
                <a:spcPct val="20000"/>
              </a:spcBef>
              <a:buClr>
                <a:schemeClr val="tx2"/>
              </a:buClr>
            </a:pPr>
            <a:r>
              <a:rPr lang="en-US" altLang="x-none" sz="2800"/>
              <a:t>–</a:t>
            </a:r>
            <a:r>
              <a:rPr lang="en-US" altLang="x-none" sz="2800" i="1"/>
              <a:t> c</a:t>
            </a:r>
            <a:r>
              <a:rPr lang="en-US" altLang="x-none" sz="2800" baseline="30000"/>
              <a:t>4</a:t>
            </a:r>
            <a:r>
              <a:rPr lang="en-US" altLang="x-none" sz="2800"/>
              <a:t> + </a:t>
            </a:r>
            <a:r>
              <a:rPr lang="en-US" altLang="x-none" sz="2800" i="1"/>
              <a:t>d</a:t>
            </a:r>
            <a:r>
              <a:rPr lang="en-US" altLang="x-none" sz="2800" baseline="30000"/>
              <a:t>4</a:t>
            </a:r>
          </a:p>
        </p:txBody>
      </p:sp>
    </p:spTree>
    <p:extLst>
      <p:ext uri="{BB962C8B-B14F-4D97-AF65-F5344CB8AC3E}">
        <p14:creationId xmlns:p14="http://schemas.microsoft.com/office/powerpoint/2010/main" val="16903008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8920">
                                            <p:txEl>
                                              <p:pRg st="0" end="0"/>
                                            </p:txEl>
                                          </p:spTgt>
                                        </p:tgtEl>
                                        <p:attrNameLst>
                                          <p:attrName>style.visibility</p:attrName>
                                        </p:attrNameLst>
                                      </p:cBhvr>
                                      <p:to>
                                        <p:strVal val="visible"/>
                                      </p:to>
                                    </p:set>
                                    <p:animEffect transition="in" filter="wipe(left)">
                                      <p:cBhvr>
                                        <p:cTn id="7" dur="500"/>
                                        <p:tgtEl>
                                          <p:spTgt spid="131892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18920">
                                            <p:txEl>
                                              <p:pRg st="1" end="1"/>
                                            </p:txEl>
                                          </p:spTgt>
                                        </p:tgtEl>
                                        <p:attrNameLst>
                                          <p:attrName>style.visibility</p:attrName>
                                        </p:attrNameLst>
                                      </p:cBhvr>
                                      <p:to>
                                        <p:strVal val="visible"/>
                                      </p:to>
                                    </p:set>
                                    <p:animEffect transition="in" filter="wipe(left)">
                                      <p:cBhvr>
                                        <p:cTn id="11" dur="500"/>
                                        <p:tgtEl>
                                          <p:spTgt spid="131892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18920">
                                            <p:txEl>
                                              <p:pRg st="2" end="2"/>
                                            </p:txEl>
                                          </p:spTgt>
                                        </p:tgtEl>
                                        <p:attrNameLst>
                                          <p:attrName>style.visibility</p:attrName>
                                        </p:attrNameLst>
                                      </p:cBhvr>
                                      <p:to>
                                        <p:strVal val="visible"/>
                                      </p:to>
                                    </p:set>
                                    <p:animEffect transition="in" filter="wipe(left)">
                                      <p:cBhvr>
                                        <p:cTn id="15" dur="500"/>
                                        <p:tgtEl>
                                          <p:spTgt spid="131892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18920">
                                            <p:txEl>
                                              <p:pRg st="3" end="3"/>
                                            </p:txEl>
                                          </p:spTgt>
                                        </p:tgtEl>
                                        <p:attrNameLst>
                                          <p:attrName>style.visibility</p:attrName>
                                        </p:attrNameLst>
                                      </p:cBhvr>
                                      <p:to>
                                        <p:strVal val="visible"/>
                                      </p:to>
                                    </p:set>
                                    <p:animEffect transition="in" filter="wipe(left)">
                                      <p:cBhvr>
                                        <p:cTn id="19" dur="500"/>
                                        <p:tgtEl>
                                          <p:spTgt spid="131892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18920">
                                            <p:txEl>
                                              <p:pRg st="4" end="4"/>
                                            </p:txEl>
                                          </p:spTgt>
                                        </p:tgtEl>
                                        <p:attrNameLst>
                                          <p:attrName>style.visibility</p:attrName>
                                        </p:attrNameLst>
                                      </p:cBhvr>
                                      <p:to>
                                        <p:strVal val="visible"/>
                                      </p:to>
                                    </p:set>
                                    <p:animEffect transition="in" filter="wipe(left)">
                                      <p:cBhvr>
                                        <p:cTn id="23" dur="500"/>
                                        <p:tgtEl>
                                          <p:spTgt spid="1318920">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18921"/>
                                        </p:tgtEl>
                                        <p:attrNameLst>
                                          <p:attrName>style.visibility</p:attrName>
                                        </p:attrNameLst>
                                      </p:cBhvr>
                                      <p:to>
                                        <p:strVal val="visible"/>
                                      </p:to>
                                    </p:set>
                                    <p:animEffect transition="in" filter="wipe(left)">
                                      <p:cBhvr>
                                        <p:cTn id="28" dur="500"/>
                                        <p:tgtEl>
                                          <p:spTgt spid="1318921"/>
                                        </p:tgtEl>
                                      </p:cBhvr>
                                    </p:animEffect>
                                  </p:childTnLst>
                                </p:cTn>
                              </p:par>
                            </p:childTnLst>
                          </p:cTn>
                        </p:par>
                        <p:par>
                          <p:cTn id="29" fill="hold" nodeType="afterGroup">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318922"/>
                                        </p:tgtEl>
                                        <p:attrNameLst>
                                          <p:attrName>style.visibility</p:attrName>
                                        </p:attrNameLst>
                                      </p:cBhvr>
                                      <p:to>
                                        <p:strVal val="visible"/>
                                      </p:to>
                                    </p:set>
                                    <p:animEffect transition="in" filter="wipe(left)">
                                      <p:cBhvr>
                                        <p:cTn id="32" dur="500"/>
                                        <p:tgtEl>
                                          <p:spTgt spid="131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8920" grpId="0" build="p" bldLvl="2" autoUpdateAnimBg="0"/>
      <p:bldP spid="1318921" grpId="0"/>
      <p:bldP spid="131892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938" name="Rectangle 2"/>
          <p:cNvSpPr>
            <a:spLocks noGrp="1" noChangeArrowheads="1"/>
          </p:cNvSpPr>
          <p:nvPr>
            <p:ph type="title"/>
          </p:nvPr>
        </p:nvSpPr>
        <p:spPr>
          <a:xfrm>
            <a:off x="1905000" y="0"/>
            <a:ext cx="82296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r>
              <a:rPr lang="en-US" altLang="x-none">
                <a:ea typeface="Times New Roman" charset="0"/>
                <a:cs typeface="Times New Roman" charset="0"/>
              </a:rPr>
              <a:t>Difference of Two Squares</a:t>
            </a:r>
          </a:p>
        </p:txBody>
      </p:sp>
      <p:sp>
        <p:nvSpPr>
          <p:cNvPr id="1319944" name="Text Box 8"/>
          <p:cNvSpPr txBox="1">
            <a:spLocks noChangeArrowheads="1"/>
          </p:cNvSpPr>
          <p:nvPr/>
        </p:nvSpPr>
        <p:spPr bwMode="auto">
          <a:xfrm>
            <a:off x="1752600" y="1295401"/>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
        <p:nvSpPr>
          <p:cNvPr id="1319945" name="Text Box 9"/>
          <p:cNvSpPr txBox="1">
            <a:spLocks noChangeArrowheads="1"/>
          </p:cNvSpPr>
          <p:nvPr/>
        </p:nvSpPr>
        <p:spPr bwMode="auto">
          <a:xfrm>
            <a:off x="1790700" y="2057400"/>
            <a:ext cx="8001000"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2800"/>
              <a:t>Factor the polynomial </a:t>
            </a:r>
            <a:r>
              <a:rPr lang="en-US" altLang="x-none" sz="2800" i="1"/>
              <a:t>x</a:t>
            </a:r>
            <a:r>
              <a:rPr lang="en-US" altLang="x-none" sz="2800" baseline="30000"/>
              <a:t>2</a:t>
            </a:r>
            <a:r>
              <a:rPr lang="en-US" altLang="x-none" sz="2800"/>
              <a:t> – 9.</a:t>
            </a:r>
          </a:p>
          <a:p>
            <a:pPr>
              <a:spcBef>
                <a:spcPct val="20000"/>
              </a:spcBef>
            </a:pPr>
            <a:endParaRPr lang="en-US" altLang="x-none" sz="1200"/>
          </a:p>
          <a:p>
            <a:pPr>
              <a:spcBef>
                <a:spcPct val="20000"/>
              </a:spcBef>
            </a:pPr>
            <a:r>
              <a:rPr lang="en-US" altLang="x-none" sz="2800"/>
              <a:t>The first term is a square and the last term, 9, can be written as 3</a:t>
            </a:r>
            <a:r>
              <a:rPr lang="en-US" altLang="x-none" sz="2800" baseline="30000"/>
              <a:t>2</a:t>
            </a:r>
            <a:r>
              <a:rPr lang="en-US" altLang="x-none" sz="2800"/>
              <a:t>.  The signs of each term are different, so we have the difference of two squares</a:t>
            </a:r>
          </a:p>
          <a:p>
            <a:pPr>
              <a:spcBef>
                <a:spcPct val="20000"/>
              </a:spcBef>
            </a:pPr>
            <a:r>
              <a:rPr lang="en-US" altLang="x-none" sz="2800"/>
              <a:t>Therefore </a:t>
            </a:r>
            <a:r>
              <a:rPr lang="en-US" altLang="x-none" sz="2800" i="1"/>
              <a:t>x</a:t>
            </a:r>
            <a:r>
              <a:rPr lang="en-US" altLang="x-none" sz="2800" baseline="30000"/>
              <a:t>2</a:t>
            </a:r>
            <a:r>
              <a:rPr lang="en-US" altLang="x-none" sz="2800"/>
              <a:t> – 9 = (</a:t>
            </a:r>
            <a:r>
              <a:rPr lang="en-US" altLang="x-none" sz="2800" i="1"/>
              <a:t>x</a:t>
            </a:r>
            <a:r>
              <a:rPr lang="en-US" altLang="x-none" sz="2800"/>
              <a:t> – 3)(</a:t>
            </a:r>
            <a:r>
              <a:rPr lang="en-US" altLang="x-none" sz="2800" i="1"/>
              <a:t>x</a:t>
            </a:r>
            <a:r>
              <a:rPr lang="en-US" altLang="x-none" sz="2800"/>
              <a:t> + 3)</a:t>
            </a:r>
            <a:r>
              <a:rPr lang="en-US" altLang="x-none" sz="2800" i="1"/>
              <a:t>.</a:t>
            </a:r>
          </a:p>
          <a:p>
            <a:pPr>
              <a:spcBef>
                <a:spcPct val="20000"/>
              </a:spcBef>
            </a:pPr>
            <a:r>
              <a:rPr lang="en-US" altLang="x-none" sz="2800"/>
              <a:t>Note:  You can use FOIL method to verify that the factorization for the polynomial is accurate.</a:t>
            </a:r>
          </a:p>
        </p:txBody>
      </p:sp>
    </p:spTree>
    <p:extLst>
      <p:ext uri="{BB962C8B-B14F-4D97-AF65-F5344CB8AC3E}">
        <p14:creationId xmlns:p14="http://schemas.microsoft.com/office/powerpoint/2010/main" val="19732244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9945">
                                            <p:txEl>
                                              <p:pRg st="0" end="0"/>
                                            </p:txEl>
                                          </p:spTgt>
                                        </p:tgtEl>
                                        <p:attrNameLst>
                                          <p:attrName>style.visibility</p:attrName>
                                        </p:attrNameLst>
                                      </p:cBhvr>
                                      <p:to>
                                        <p:strVal val="visible"/>
                                      </p:to>
                                    </p:set>
                                    <p:animEffect transition="in" filter="wipe(left)">
                                      <p:cBhvr>
                                        <p:cTn id="7" dur="500"/>
                                        <p:tgtEl>
                                          <p:spTgt spid="13199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9945">
                                            <p:txEl>
                                              <p:pRg st="2" end="2"/>
                                            </p:txEl>
                                          </p:spTgt>
                                        </p:tgtEl>
                                        <p:attrNameLst>
                                          <p:attrName>style.visibility</p:attrName>
                                        </p:attrNameLst>
                                      </p:cBhvr>
                                      <p:to>
                                        <p:strVal val="visible"/>
                                      </p:to>
                                    </p:set>
                                    <p:animEffect transition="in" filter="wipe(left)">
                                      <p:cBhvr>
                                        <p:cTn id="12" dur="500"/>
                                        <p:tgtEl>
                                          <p:spTgt spid="131994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9945">
                                            <p:txEl>
                                              <p:pRg st="3" end="3"/>
                                            </p:txEl>
                                          </p:spTgt>
                                        </p:tgtEl>
                                        <p:attrNameLst>
                                          <p:attrName>style.visibility</p:attrName>
                                        </p:attrNameLst>
                                      </p:cBhvr>
                                      <p:to>
                                        <p:strVal val="visible"/>
                                      </p:to>
                                    </p:set>
                                    <p:animEffect transition="in" filter="wipe(left)">
                                      <p:cBhvr>
                                        <p:cTn id="17" dur="500"/>
                                        <p:tgtEl>
                                          <p:spTgt spid="131994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9945">
                                            <p:txEl>
                                              <p:pRg st="4" end="4"/>
                                            </p:txEl>
                                          </p:spTgt>
                                        </p:tgtEl>
                                        <p:attrNameLst>
                                          <p:attrName>style.visibility</p:attrName>
                                        </p:attrNameLst>
                                      </p:cBhvr>
                                      <p:to>
                                        <p:strVal val="visible"/>
                                      </p:to>
                                    </p:set>
                                    <p:animEffect transition="in" filter="wipe(left)">
                                      <p:cBhvr>
                                        <p:cTn id="22" dur="500"/>
                                        <p:tgtEl>
                                          <p:spTgt spid="13199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994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Text Box 2"/>
          <p:cNvSpPr txBox="1">
            <a:spLocks noChangeArrowheads="1"/>
          </p:cNvSpPr>
          <p:nvPr/>
        </p:nvSpPr>
        <p:spPr bwMode="auto">
          <a:xfrm>
            <a:off x="2667000" y="1295400"/>
            <a:ext cx="5867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1065987" name="Rectangle 3"/>
          <p:cNvSpPr>
            <a:spLocks noGrp="1" noChangeArrowheads="1"/>
          </p:cNvSpPr>
          <p:nvPr>
            <p:ph type="ctrTitle"/>
          </p:nvPr>
        </p:nvSpPr>
        <p:spPr>
          <a:xfrm>
            <a:off x="2590800" y="1447800"/>
            <a:ext cx="1676400" cy="1143000"/>
          </a:xfrm>
          <a:noFill/>
          <a:ln/>
        </p:spPr>
        <p:txBody>
          <a:bodyPr/>
          <a:lstStyle/>
          <a:p>
            <a:pPr algn="l"/>
            <a:r>
              <a:rPr lang="en-US" altLang="x-none" sz="4400" dirty="0"/>
              <a:t>§ 6</a:t>
            </a:r>
          </a:p>
        </p:txBody>
      </p:sp>
      <p:sp>
        <p:nvSpPr>
          <p:cNvPr id="1065988" name="Rectangle 4"/>
          <p:cNvSpPr>
            <a:spLocks noGrp="1" noChangeArrowheads="1"/>
          </p:cNvSpPr>
          <p:nvPr>
            <p:ph type="subTitle" idx="1"/>
          </p:nvPr>
        </p:nvSpPr>
        <p:spPr>
          <a:xfrm>
            <a:off x="1981200" y="3581400"/>
            <a:ext cx="8153400" cy="914400"/>
          </a:xfrm>
          <a:noFill/>
          <a:ln/>
        </p:spPr>
        <p:txBody>
          <a:bodyPr/>
          <a:lstStyle/>
          <a:p>
            <a:r>
              <a:rPr lang="en-US" altLang="x-none" sz="5400" dirty="0"/>
              <a:t>Factoring </a:t>
            </a:r>
            <a:r>
              <a:rPr lang="en-US" altLang="x-none" sz="5400" dirty="0" smtClean="0"/>
              <a:t>Sums or Differences of Cubes</a:t>
            </a:r>
            <a:endParaRPr lang="en-US" altLang="x-none" sz="5400" i="1" dirty="0"/>
          </a:p>
        </p:txBody>
      </p:sp>
    </p:spTree>
    <p:extLst>
      <p:ext uri="{BB962C8B-B14F-4D97-AF65-F5344CB8AC3E}">
        <p14:creationId xmlns:p14="http://schemas.microsoft.com/office/powerpoint/2010/main" val="45282495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914" name="Rectangle 2"/>
          <p:cNvSpPr>
            <a:spLocks noGrp="1" noChangeArrowheads="1"/>
          </p:cNvSpPr>
          <p:nvPr>
            <p:ph type="title"/>
          </p:nvPr>
        </p:nvSpPr>
        <p:spPr>
          <a:xfrm>
            <a:off x="1905000" y="0"/>
            <a:ext cx="8229600" cy="1143000"/>
          </a:xfrm>
          <a:noFill/>
          <a:ln/>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r>
              <a:rPr lang="en-US" altLang="x-none" dirty="0" smtClean="0">
                <a:ea typeface="Times New Roman" charset="0"/>
                <a:cs typeface="Times New Roman" charset="0"/>
              </a:rPr>
              <a:t>Sum or Differences of Cubes</a:t>
            </a:r>
            <a:endParaRPr lang="en-US" altLang="x-none" dirty="0">
              <a:ea typeface="Times New Roman" charset="0"/>
              <a:cs typeface="Times New Roman" charset="0"/>
            </a:endParaRPr>
          </a:p>
        </p:txBody>
      </p:sp>
      <p:sp>
        <p:nvSpPr>
          <p:cNvPr id="1318920" name="Text Box 8"/>
          <p:cNvSpPr txBox="1">
            <a:spLocks noChangeArrowheads="1"/>
          </p:cNvSpPr>
          <p:nvPr/>
        </p:nvSpPr>
        <p:spPr bwMode="auto">
          <a:xfrm>
            <a:off x="1905000" y="1535113"/>
            <a:ext cx="8305800" cy="470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0"/>
              </a:spcBef>
              <a:defRPr sz="2400">
                <a:solidFill>
                  <a:schemeClr val="tx1"/>
                </a:solidFill>
                <a:latin typeface="Arial Narrow" charset="0"/>
              </a:defRPr>
            </a:lvl1pPr>
            <a:lvl2pPr marL="914400" indent="-106363">
              <a:spcBef>
                <a:spcPct val="0"/>
              </a:spcBef>
              <a:defRPr sz="2400">
                <a:solidFill>
                  <a:schemeClr val="tx1"/>
                </a:solidFill>
                <a:latin typeface="Arial Narrow" charset="0"/>
              </a:defRPr>
            </a:lvl2pPr>
            <a:lvl3pPr marL="1485900" indent="-457200">
              <a:spcBef>
                <a:spcPct val="0"/>
              </a:spcBef>
              <a:defRPr sz="2400">
                <a:solidFill>
                  <a:schemeClr val="tx1"/>
                </a:solidFill>
                <a:latin typeface="Arial Narrow" charset="0"/>
              </a:defRPr>
            </a:lvl3pPr>
            <a:lvl4pPr marL="2057400" indent="-457200">
              <a:spcBef>
                <a:spcPct val="0"/>
              </a:spcBef>
              <a:defRPr sz="2400">
                <a:solidFill>
                  <a:schemeClr val="tx1"/>
                </a:solidFill>
                <a:latin typeface="Arial Narrow" charset="0"/>
              </a:defRPr>
            </a:lvl4pPr>
            <a:lvl5pPr marL="2628900" indent="-457200">
              <a:spcBef>
                <a:spcPct val="0"/>
              </a:spcBef>
              <a:defRPr sz="2400">
                <a:solidFill>
                  <a:schemeClr val="tx1"/>
                </a:solidFill>
                <a:latin typeface="Arial Narrow" charset="0"/>
              </a:defRPr>
            </a:lvl5pPr>
            <a:lvl6pPr marL="3086100" indent="-457200" fontAlgn="base">
              <a:spcBef>
                <a:spcPct val="0"/>
              </a:spcBef>
              <a:spcAft>
                <a:spcPct val="0"/>
              </a:spcAft>
              <a:defRPr sz="2400">
                <a:solidFill>
                  <a:schemeClr val="tx1"/>
                </a:solidFill>
                <a:latin typeface="Arial Narrow" charset="0"/>
              </a:defRPr>
            </a:lvl6pPr>
            <a:lvl7pPr marL="3543300" indent="-457200" fontAlgn="base">
              <a:spcBef>
                <a:spcPct val="0"/>
              </a:spcBef>
              <a:spcAft>
                <a:spcPct val="0"/>
              </a:spcAft>
              <a:defRPr sz="2400">
                <a:solidFill>
                  <a:schemeClr val="tx1"/>
                </a:solidFill>
                <a:latin typeface="Arial Narrow" charset="0"/>
              </a:defRPr>
            </a:lvl7pPr>
            <a:lvl8pPr marL="4000500" indent="-457200" fontAlgn="base">
              <a:spcBef>
                <a:spcPct val="0"/>
              </a:spcBef>
              <a:spcAft>
                <a:spcPct val="0"/>
              </a:spcAft>
              <a:defRPr sz="2400">
                <a:solidFill>
                  <a:schemeClr val="tx1"/>
                </a:solidFill>
                <a:latin typeface="Arial Narrow" charset="0"/>
              </a:defRPr>
            </a:lvl8pPr>
            <a:lvl9pPr marL="4457700" indent="-457200" fontAlgn="base">
              <a:spcBef>
                <a:spcPct val="0"/>
              </a:spcBef>
              <a:spcAft>
                <a:spcPct val="0"/>
              </a:spcAft>
              <a:defRPr sz="2400">
                <a:solidFill>
                  <a:schemeClr val="tx1"/>
                </a:solidFill>
                <a:latin typeface="Arial Narrow" charset="0"/>
              </a:defRPr>
            </a:lvl9pPr>
          </a:lstStyle>
          <a:p>
            <a:pPr>
              <a:spcBef>
                <a:spcPct val="50000"/>
              </a:spcBef>
            </a:pPr>
            <a:r>
              <a:rPr lang="en-US" altLang="x-none" sz="2800" dirty="0" smtClean="0">
                <a:latin typeface="Times New Roman" charset="0"/>
              </a:rPr>
              <a:t>A </a:t>
            </a:r>
            <a:r>
              <a:rPr lang="en-US" altLang="x-none" sz="2800" dirty="0">
                <a:latin typeface="Times New Roman" charset="0"/>
              </a:rPr>
              <a:t>shortcut for factoring a </a:t>
            </a:r>
            <a:r>
              <a:rPr lang="en-US" altLang="x-none" sz="2800" dirty="0" smtClean="0">
                <a:latin typeface="Times New Roman" charset="0"/>
              </a:rPr>
              <a:t>sum or difference of cubes </a:t>
            </a:r>
            <a:r>
              <a:rPr lang="en-US" altLang="x-none" sz="2800" dirty="0">
                <a:latin typeface="Times New Roman" charset="0"/>
              </a:rPr>
              <a:t>is when we </a:t>
            </a:r>
            <a:r>
              <a:rPr lang="en-US" altLang="x-none" sz="2800" dirty="0" smtClean="0">
                <a:latin typeface="Times New Roman" charset="0"/>
              </a:rPr>
              <a:t>have the following forms </a:t>
            </a:r>
          </a:p>
          <a:p>
            <a:pPr marL="0" lvl="1" indent="0">
              <a:spcBef>
                <a:spcPct val="50000"/>
              </a:spcBef>
            </a:pPr>
            <a:r>
              <a:rPr lang="en-US" altLang="x-none" sz="2800" i="1" dirty="0" smtClean="0">
                <a:latin typeface="Times New Roman" charset="0"/>
              </a:rPr>
              <a:t>          a</a:t>
            </a:r>
            <a:r>
              <a:rPr lang="en-US" altLang="x-none" sz="2800" baseline="30000" dirty="0" smtClean="0">
                <a:latin typeface="Times New Roman" charset="0"/>
              </a:rPr>
              <a:t>3</a:t>
            </a:r>
            <a:r>
              <a:rPr lang="en-US" altLang="x-none" sz="2800" dirty="0" smtClean="0">
                <a:latin typeface="Times New Roman" charset="0"/>
              </a:rPr>
              <a:t> +</a:t>
            </a:r>
            <a:r>
              <a:rPr lang="en-US" altLang="x-none" sz="2800" i="1" dirty="0" smtClean="0">
                <a:latin typeface="Times New Roman" charset="0"/>
              </a:rPr>
              <a:t>b</a:t>
            </a:r>
            <a:r>
              <a:rPr lang="en-US" altLang="x-none" sz="2800" baseline="30000" dirty="0" smtClean="0">
                <a:latin typeface="Times New Roman" charset="0"/>
              </a:rPr>
              <a:t>3</a:t>
            </a:r>
            <a:r>
              <a:rPr lang="en-US" altLang="x-none" sz="2800" dirty="0" smtClean="0">
                <a:latin typeface="Times New Roman" charset="0"/>
              </a:rPr>
              <a:t> = (</a:t>
            </a:r>
            <a:r>
              <a:rPr lang="en-US" altLang="x-none" sz="2800" i="1" dirty="0" smtClean="0">
                <a:latin typeface="Times New Roman" charset="0"/>
              </a:rPr>
              <a:t>a</a:t>
            </a:r>
            <a:r>
              <a:rPr lang="en-US" altLang="x-none" sz="2800" dirty="0" smtClean="0">
                <a:latin typeface="Times New Roman" charset="0"/>
              </a:rPr>
              <a:t> +</a:t>
            </a:r>
            <a:r>
              <a:rPr lang="en-US" altLang="x-none" sz="2800" i="1" dirty="0" smtClean="0">
                <a:latin typeface="Times New Roman" charset="0"/>
              </a:rPr>
              <a:t> b</a:t>
            </a:r>
            <a:r>
              <a:rPr lang="en-US" altLang="x-none" sz="2800" dirty="0" smtClean="0">
                <a:latin typeface="Times New Roman" charset="0"/>
              </a:rPr>
              <a:t>)(</a:t>
            </a:r>
            <a:r>
              <a:rPr lang="en-US" altLang="x-none" sz="2800" i="1" dirty="0" smtClean="0">
                <a:latin typeface="Times New Roman" charset="0"/>
              </a:rPr>
              <a:t>a</a:t>
            </a:r>
            <a:r>
              <a:rPr lang="en-US" altLang="x-none" sz="2800" baseline="30000" dirty="0" smtClean="0">
                <a:latin typeface="Times New Roman" charset="0"/>
              </a:rPr>
              <a:t>2</a:t>
            </a:r>
            <a:r>
              <a:rPr lang="en-US" altLang="x-none" sz="2800" dirty="0" smtClean="0">
                <a:latin typeface="Times New Roman" charset="0"/>
              </a:rPr>
              <a:t> – 2</a:t>
            </a:r>
            <a:r>
              <a:rPr lang="en-US" altLang="x-none" sz="2800" i="1" dirty="0" smtClean="0">
                <a:latin typeface="Times New Roman" charset="0"/>
              </a:rPr>
              <a:t>ab </a:t>
            </a:r>
            <a:r>
              <a:rPr lang="en-US" altLang="x-none" sz="2800" dirty="0" smtClean="0">
                <a:latin typeface="Times New Roman" charset="0"/>
              </a:rPr>
              <a:t>+ </a:t>
            </a:r>
            <a:r>
              <a:rPr lang="en-US" altLang="x-none" sz="2800" i="1" dirty="0" smtClean="0">
                <a:latin typeface="Times New Roman" charset="0"/>
              </a:rPr>
              <a:t>b</a:t>
            </a:r>
            <a:r>
              <a:rPr lang="en-US" altLang="x-none" sz="2800" baseline="30000" dirty="0" smtClean="0">
                <a:latin typeface="Times New Roman" charset="0"/>
              </a:rPr>
              <a:t>2</a:t>
            </a:r>
            <a:r>
              <a:rPr lang="en-US" altLang="x-none" sz="2800" dirty="0" smtClean="0">
                <a:latin typeface="Times New Roman" charset="0"/>
              </a:rPr>
              <a:t>)</a:t>
            </a:r>
          </a:p>
          <a:p>
            <a:pPr lvl="1">
              <a:spcBef>
                <a:spcPct val="20000"/>
              </a:spcBef>
              <a:buClr>
                <a:schemeClr val="tx2"/>
              </a:buClr>
            </a:pPr>
            <a:r>
              <a:rPr lang="en-US" altLang="x-none" sz="2800" i="1" dirty="0" smtClean="0">
                <a:latin typeface="Times New Roman" charset="0"/>
              </a:rPr>
              <a:t>a</a:t>
            </a:r>
            <a:r>
              <a:rPr lang="en-US" altLang="x-none" sz="2800" baseline="30000" dirty="0" smtClean="0">
                <a:latin typeface="Times New Roman" charset="0"/>
              </a:rPr>
              <a:t>3</a:t>
            </a:r>
            <a:r>
              <a:rPr lang="en-US" altLang="x-none" sz="2800" dirty="0" smtClean="0">
                <a:latin typeface="Times New Roman" charset="0"/>
              </a:rPr>
              <a:t> </a:t>
            </a:r>
            <a:r>
              <a:rPr lang="en-US" altLang="x-none" sz="2800" dirty="0">
                <a:latin typeface="Times New Roman" charset="0"/>
              </a:rPr>
              <a:t>– </a:t>
            </a:r>
            <a:r>
              <a:rPr lang="en-US" altLang="x-none" sz="2800" i="1" dirty="0" smtClean="0">
                <a:latin typeface="Times New Roman" charset="0"/>
              </a:rPr>
              <a:t>b</a:t>
            </a:r>
            <a:r>
              <a:rPr lang="en-US" altLang="x-none" sz="2800" baseline="30000" dirty="0" smtClean="0">
                <a:latin typeface="Times New Roman" charset="0"/>
              </a:rPr>
              <a:t>3</a:t>
            </a:r>
            <a:r>
              <a:rPr lang="en-US" altLang="x-none" sz="2800" dirty="0" smtClean="0">
                <a:latin typeface="Times New Roman" charset="0"/>
              </a:rPr>
              <a:t> </a:t>
            </a:r>
            <a:r>
              <a:rPr lang="en-US" altLang="x-none" sz="2800" dirty="0">
                <a:latin typeface="Times New Roman" charset="0"/>
              </a:rPr>
              <a:t>= (</a:t>
            </a:r>
            <a:r>
              <a:rPr lang="en-US" altLang="x-none" sz="2800" i="1" dirty="0" smtClean="0">
                <a:latin typeface="Times New Roman" charset="0"/>
              </a:rPr>
              <a:t>a</a:t>
            </a:r>
            <a:r>
              <a:rPr lang="en-US" altLang="x-none" sz="2800" dirty="0" smtClean="0">
                <a:latin typeface="Times New Roman" charset="0"/>
              </a:rPr>
              <a:t> –</a:t>
            </a:r>
            <a:r>
              <a:rPr lang="en-US" altLang="x-none" sz="2800" i="1" dirty="0" smtClean="0">
                <a:latin typeface="Times New Roman" charset="0"/>
              </a:rPr>
              <a:t> b</a:t>
            </a:r>
            <a:r>
              <a:rPr lang="en-US" altLang="x-none" sz="2800" dirty="0" smtClean="0">
                <a:latin typeface="Times New Roman" charset="0"/>
              </a:rPr>
              <a:t>)(</a:t>
            </a:r>
            <a:r>
              <a:rPr lang="en-US" altLang="x-none" sz="2800" i="1" dirty="0" smtClean="0">
                <a:latin typeface="Times New Roman" charset="0"/>
              </a:rPr>
              <a:t>a</a:t>
            </a:r>
            <a:r>
              <a:rPr lang="en-US" altLang="x-none" sz="2800" baseline="30000" dirty="0" smtClean="0">
                <a:latin typeface="Times New Roman" charset="0"/>
              </a:rPr>
              <a:t>2</a:t>
            </a:r>
            <a:r>
              <a:rPr lang="en-US" altLang="x-none" sz="2800" dirty="0" smtClean="0">
                <a:latin typeface="Times New Roman" charset="0"/>
              </a:rPr>
              <a:t> </a:t>
            </a:r>
            <a:r>
              <a:rPr lang="en-US" altLang="x-none" sz="2800" i="1" dirty="0" smtClean="0">
                <a:latin typeface="Times New Roman" charset="0"/>
              </a:rPr>
              <a:t>+ </a:t>
            </a:r>
            <a:r>
              <a:rPr lang="en-US" altLang="x-none" sz="2800" dirty="0" smtClean="0">
                <a:latin typeface="Times New Roman" charset="0"/>
              </a:rPr>
              <a:t>2</a:t>
            </a:r>
            <a:r>
              <a:rPr lang="en-US" altLang="x-none" sz="2800" i="1" dirty="0" smtClean="0">
                <a:latin typeface="Times New Roman" charset="0"/>
              </a:rPr>
              <a:t>ab </a:t>
            </a:r>
            <a:r>
              <a:rPr lang="en-US" altLang="x-none" sz="2800" dirty="0" smtClean="0">
                <a:latin typeface="Times New Roman" charset="0"/>
              </a:rPr>
              <a:t>+ </a:t>
            </a:r>
            <a:r>
              <a:rPr lang="en-US" altLang="x-none" sz="2800" i="1" dirty="0" smtClean="0">
                <a:latin typeface="Times New Roman" charset="0"/>
              </a:rPr>
              <a:t>b</a:t>
            </a:r>
            <a:r>
              <a:rPr lang="en-US" altLang="x-none" sz="2800" baseline="30000" dirty="0" smtClean="0">
                <a:latin typeface="Times New Roman" charset="0"/>
              </a:rPr>
              <a:t>2</a:t>
            </a:r>
            <a:r>
              <a:rPr lang="en-US" altLang="x-none" sz="2800" dirty="0" smtClean="0">
                <a:latin typeface="Times New Roman" charset="0"/>
              </a:rPr>
              <a:t>)</a:t>
            </a:r>
          </a:p>
          <a:p>
            <a:pPr lvl="1">
              <a:spcBef>
                <a:spcPct val="20000"/>
              </a:spcBef>
              <a:buClr>
                <a:schemeClr val="tx2"/>
              </a:buClr>
            </a:pPr>
            <a:endParaRPr lang="en-US" altLang="x-none" sz="2800" dirty="0">
              <a:latin typeface="Times New Roman" charset="0"/>
            </a:endParaRPr>
          </a:p>
          <a:p>
            <a:pPr lvl="1">
              <a:spcBef>
                <a:spcPct val="20000"/>
              </a:spcBef>
              <a:buClr>
                <a:schemeClr val="tx2"/>
              </a:buClr>
            </a:pPr>
            <a:r>
              <a:rPr lang="en-US" altLang="x-none" sz="2800" dirty="0" smtClean="0">
                <a:latin typeface="Times New Roman" charset="0"/>
              </a:rPr>
              <a:t>We can use this shortcut if </a:t>
            </a:r>
          </a:p>
          <a:p>
            <a:pPr lvl="1">
              <a:spcBef>
                <a:spcPct val="20000"/>
              </a:spcBef>
              <a:buClr>
                <a:schemeClr val="tx2"/>
              </a:buClr>
            </a:pPr>
            <a:r>
              <a:rPr lang="en-US" altLang="x-none" sz="2800" dirty="0">
                <a:latin typeface="Times New Roman" charset="0"/>
              </a:rPr>
              <a:t> </a:t>
            </a:r>
            <a:r>
              <a:rPr lang="en-US" altLang="x-none" sz="2800" dirty="0" smtClean="0">
                <a:latin typeface="Times New Roman" charset="0"/>
              </a:rPr>
              <a:t>   1) we have a binomial </a:t>
            </a:r>
          </a:p>
          <a:p>
            <a:pPr lvl="1">
              <a:spcBef>
                <a:spcPct val="20000"/>
              </a:spcBef>
              <a:buClr>
                <a:schemeClr val="tx2"/>
              </a:buClr>
            </a:pPr>
            <a:r>
              <a:rPr lang="en-US" altLang="x-none" sz="2800" dirty="0">
                <a:latin typeface="Times New Roman" charset="0"/>
              </a:rPr>
              <a:t> </a:t>
            </a:r>
            <a:r>
              <a:rPr lang="en-US" altLang="x-none" sz="2800" dirty="0" smtClean="0">
                <a:latin typeface="Times New Roman" charset="0"/>
              </a:rPr>
              <a:t>   2) can be + or – </a:t>
            </a:r>
          </a:p>
          <a:p>
            <a:pPr lvl="1">
              <a:spcBef>
                <a:spcPct val="20000"/>
              </a:spcBef>
              <a:buClr>
                <a:schemeClr val="tx2"/>
              </a:buClr>
            </a:pPr>
            <a:r>
              <a:rPr lang="en-US" altLang="x-none" sz="2800" dirty="0">
                <a:latin typeface="Times New Roman" charset="0"/>
              </a:rPr>
              <a:t> </a:t>
            </a:r>
            <a:r>
              <a:rPr lang="en-US" altLang="x-none" sz="2800" dirty="0" smtClean="0">
                <a:latin typeface="Times New Roman" charset="0"/>
              </a:rPr>
              <a:t>   3) terms must be perfect cubes</a:t>
            </a:r>
            <a:endParaRPr lang="en-US" altLang="x-none" sz="2800" dirty="0">
              <a:latin typeface="Times New Roman" charset="0"/>
            </a:endParaRPr>
          </a:p>
        </p:txBody>
      </p:sp>
    </p:spTree>
    <p:extLst>
      <p:ext uri="{BB962C8B-B14F-4D97-AF65-F5344CB8AC3E}">
        <p14:creationId xmlns:p14="http://schemas.microsoft.com/office/powerpoint/2010/main" val="11046214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8920">
                                            <p:txEl>
                                              <p:pRg st="0" end="0"/>
                                            </p:txEl>
                                          </p:spTgt>
                                        </p:tgtEl>
                                        <p:attrNameLst>
                                          <p:attrName>style.visibility</p:attrName>
                                        </p:attrNameLst>
                                      </p:cBhvr>
                                      <p:to>
                                        <p:strVal val="visible"/>
                                      </p:to>
                                    </p:set>
                                    <p:animEffect transition="in" filter="wipe(left)">
                                      <p:cBhvr>
                                        <p:cTn id="7" dur="500"/>
                                        <p:tgtEl>
                                          <p:spTgt spid="13189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8920">
                                            <p:txEl>
                                              <p:pRg st="1" end="1"/>
                                            </p:txEl>
                                          </p:spTgt>
                                        </p:tgtEl>
                                        <p:attrNameLst>
                                          <p:attrName>style.visibility</p:attrName>
                                        </p:attrNameLst>
                                      </p:cBhvr>
                                      <p:to>
                                        <p:strVal val="visible"/>
                                      </p:to>
                                    </p:set>
                                    <p:animEffect transition="in" filter="wipe(left)">
                                      <p:cBhvr>
                                        <p:cTn id="12" dur="500"/>
                                        <p:tgtEl>
                                          <p:spTgt spid="1318920">
                                            <p:txEl>
                                              <p:pRg st="1" end="1"/>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18920">
                                            <p:txEl>
                                              <p:pRg st="2" end="2"/>
                                            </p:txEl>
                                          </p:spTgt>
                                        </p:tgtEl>
                                        <p:attrNameLst>
                                          <p:attrName>style.visibility</p:attrName>
                                        </p:attrNameLst>
                                      </p:cBhvr>
                                      <p:to>
                                        <p:strVal val="visible"/>
                                      </p:to>
                                    </p:set>
                                    <p:animEffect transition="in" filter="wipe(left)">
                                      <p:cBhvr>
                                        <p:cTn id="16" dur="500"/>
                                        <p:tgtEl>
                                          <p:spTgt spid="131892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18920">
                                            <p:txEl>
                                              <p:pRg st="4" end="4"/>
                                            </p:txEl>
                                          </p:spTgt>
                                        </p:tgtEl>
                                        <p:attrNameLst>
                                          <p:attrName>style.visibility</p:attrName>
                                        </p:attrNameLst>
                                      </p:cBhvr>
                                      <p:to>
                                        <p:strVal val="visible"/>
                                      </p:to>
                                    </p:set>
                                    <p:animEffect transition="in" filter="wipe(left)">
                                      <p:cBhvr>
                                        <p:cTn id="21" dur="500"/>
                                        <p:tgtEl>
                                          <p:spTgt spid="131892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18920">
                                            <p:txEl>
                                              <p:pRg st="5" end="5"/>
                                            </p:txEl>
                                          </p:spTgt>
                                        </p:tgtEl>
                                        <p:attrNameLst>
                                          <p:attrName>style.visibility</p:attrName>
                                        </p:attrNameLst>
                                      </p:cBhvr>
                                      <p:to>
                                        <p:strVal val="visible"/>
                                      </p:to>
                                    </p:set>
                                    <p:animEffect transition="in" filter="wipe(left)">
                                      <p:cBhvr>
                                        <p:cTn id="26" dur="500"/>
                                        <p:tgtEl>
                                          <p:spTgt spid="1318920">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318920">
                                            <p:txEl>
                                              <p:pRg st="6" end="6"/>
                                            </p:txEl>
                                          </p:spTgt>
                                        </p:tgtEl>
                                        <p:attrNameLst>
                                          <p:attrName>style.visibility</p:attrName>
                                        </p:attrNameLst>
                                      </p:cBhvr>
                                      <p:to>
                                        <p:strVal val="visible"/>
                                      </p:to>
                                    </p:set>
                                    <p:animEffect transition="in" filter="wipe(left)">
                                      <p:cBhvr>
                                        <p:cTn id="31" dur="500"/>
                                        <p:tgtEl>
                                          <p:spTgt spid="1318920">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18920">
                                            <p:txEl>
                                              <p:pRg st="7" end="7"/>
                                            </p:txEl>
                                          </p:spTgt>
                                        </p:tgtEl>
                                        <p:attrNameLst>
                                          <p:attrName>style.visibility</p:attrName>
                                        </p:attrNameLst>
                                      </p:cBhvr>
                                      <p:to>
                                        <p:strVal val="visible"/>
                                      </p:to>
                                    </p:set>
                                    <p:animEffect transition="in" filter="wipe(left)">
                                      <p:cBhvr>
                                        <p:cTn id="36" dur="500"/>
                                        <p:tgtEl>
                                          <p:spTgt spid="13189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8920"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x-none" dirty="0" smtClean="0">
                <a:ea typeface="Times New Roman" charset="0"/>
                <a:cs typeface="Times New Roman" charset="0"/>
              </a:rPr>
              <a:t>Sum or Differences of Cubes</a:t>
            </a:r>
            <a:endParaRPr lang="en-US" dirty="0"/>
          </a:p>
        </p:txBody>
      </p:sp>
      <p:sp>
        <p:nvSpPr>
          <p:cNvPr id="3" name="Content Placeholder 2"/>
          <p:cNvSpPr>
            <a:spLocks noGrp="1"/>
          </p:cNvSpPr>
          <p:nvPr>
            <p:ph idx="1"/>
          </p:nvPr>
        </p:nvSpPr>
        <p:spPr>
          <a:xfrm>
            <a:off x="914400" y="1200512"/>
            <a:ext cx="10363200" cy="5303526"/>
          </a:xfrm>
        </p:spPr>
        <p:txBody>
          <a:bodyPr/>
          <a:lstStyle/>
          <a:p>
            <a:pPr marL="0" indent="0" fontAlgn="auto">
              <a:spcBef>
                <a:spcPts val="0"/>
              </a:spcBef>
              <a:spcAft>
                <a:spcPts val="0"/>
              </a:spcAft>
              <a:buClrTx/>
              <a:buSzTx/>
              <a:buNone/>
            </a:pPr>
            <a:r>
              <a:rPr lang="en-US" altLang="x-none" i="1" dirty="0">
                <a:latin typeface="Times New Roman" charset="0"/>
              </a:rPr>
              <a:t> </a:t>
            </a:r>
            <a:r>
              <a:rPr lang="en-US" altLang="x-none" i="1" dirty="0" smtClean="0">
                <a:latin typeface="Times New Roman" charset="0"/>
              </a:rPr>
              <a:t>                          Factor    8x</a:t>
            </a:r>
            <a:r>
              <a:rPr lang="en-US" altLang="x-none" baseline="30000" dirty="0" smtClean="0">
                <a:latin typeface="Times New Roman" charset="0"/>
              </a:rPr>
              <a:t>3</a:t>
            </a:r>
            <a:r>
              <a:rPr lang="en-US" altLang="x-none" i="1" dirty="0" smtClean="0">
                <a:latin typeface="Times New Roman" charset="0"/>
              </a:rPr>
              <a:t> + 27</a:t>
            </a:r>
            <a:endParaRPr lang="en-US" altLang="x-none" i="1" dirty="0">
              <a:latin typeface="Times New Roman" charset="0"/>
            </a:endParaRPr>
          </a:p>
          <a:p>
            <a:pPr marL="0" indent="0" fontAlgn="auto">
              <a:spcBef>
                <a:spcPts val="0"/>
              </a:spcBef>
              <a:spcAft>
                <a:spcPts val="0"/>
              </a:spcAft>
              <a:buClrTx/>
              <a:buSzTx/>
              <a:buNone/>
            </a:pPr>
            <a:r>
              <a:rPr lang="en-US" altLang="x-none" sz="2800" i="1" dirty="0" smtClean="0">
                <a:latin typeface="Times New Roman" charset="0"/>
              </a:rPr>
              <a:t>Step 1      (2x)</a:t>
            </a:r>
            <a:r>
              <a:rPr lang="en-US" altLang="x-none" sz="2800" baseline="30000" dirty="0" smtClean="0">
                <a:latin typeface="Times New Roman" charset="0"/>
              </a:rPr>
              <a:t> 3</a:t>
            </a:r>
            <a:r>
              <a:rPr lang="en-US" altLang="x-none" sz="2800" i="1" dirty="0" smtClean="0">
                <a:latin typeface="Times New Roman" charset="0"/>
              </a:rPr>
              <a:t>+ (3)</a:t>
            </a:r>
            <a:r>
              <a:rPr lang="en-US" altLang="x-none" sz="2800" baseline="30000" dirty="0" smtClean="0">
                <a:latin typeface="Times New Roman" charset="0"/>
              </a:rPr>
              <a:t> 3  </a:t>
            </a:r>
            <a:r>
              <a:rPr lang="en-US" altLang="x-none" sz="2800" i="1" dirty="0" smtClean="0">
                <a:latin typeface="Times New Roman" charset="0"/>
              </a:rPr>
              <a:t>        Rewrite terms so they have cubes   </a:t>
            </a:r>
            <a:endParaRPr lang="en-US" altLang="x-none" sz="2800" i="1" dirty="0">
              <a:latin typeface="Times New Roman" charset="0"/>
            </a:endParaRPr>
          </a:p>
          <a:p>
            <a:pPr marL="0" indent="0" fontAlgn="auto">
              <a:spcBef>
                <a:spcPts val="0"/>
              </a:spcBef>
              <a:spcAft>
                <a:spcPts val="0"/>
              </a:spcAft>
              <a:buClrTx/>
              <a:buSzTx/>
              <a:buNone/>
            </a:pPr>
            <a:endParaRPr lang="en-US" altLang="x-none" sz="2800" i="1" dirty="0" smtClean="0">
              <a:latin typeface="Times New Roman" charset="0"/>
            </a:endParaRPr>
          </a:p>
          <a:p>
            <a:pPr marL="0" indent="0" fontAlgn="auto">
              <a:spcBef>
                <a:spcPts val="0"/>
              </a:spcBef>
              <a:spcAft>
                <a:spcPts val="0"/>
              </a:spcAft>
              <a:buClrTx/>
              <a:buSzTx/>
              <a:buNone/>
            </a:pPr>
            <a:r>
              <a:rPr lang="en-US" altLang="x-none" sz="2800" i="1" dirty="0" smtClean="0">
                <a:latin typeface="Times New Roman" charset="0"/>
              </a:rPr>
              <a:t>Step 2    </a:t>
            </a:r>
            <a:r>
              <a:rPr lang="en-US" altLang="x-none" sz="2800" dirty="0" smtClean="0">
                <a:latin typeface="Times New Roman" charset="0"/>
              </a:rPr>
              <a:t>(</a:t>
            </a:r>
            <a:r>
              <a:rPr lang="en-US" altLang="x-none" sz="2800" i="1" dirty="0" smtClean="0">
                <a:latin typeface="Times New Roman" charset="0"/>
              </a:rPr>
              <a:t>a</a:t>
            </a:r>
            <a:r>
              <a:rPr lang="en-US" altLang="x-none" sz="2800" dirty="0" smtClean="0">
                <a:latin typeface="Times New Roman" charset="0"/>
              </a:rPr>
              <a:t> +</a:t>
            </a:r>
            <a:r>
              <a:rPr lang="en-US" altLang="x-none" sz="2800" i="1" dirty="0" smtClean="0">
                <a:latin typeface="Times New Roman" charset="0"/>
              </a:rPr>
              <a:t> b</a:t>
            </a:r>
            <a:r>
              <a:rPr lang="en-US" altLang="x-none" sz="2800" dirty="0" smtClean="0">
                <a:latin typeface="Times New Roman" charset="0"/>
              </a:rPr>
              <a:t>)(</a:t>
            </a:r>
            <a:r>
              <a:rPr lang="en-US" altLang="x-none" sz="2800" i="1" dirty="0" smtClean="0">
                <a:latin typeface="Times New Roman" charset="0"/>
              </a:rPr>
              <a:t>a</a:t>
            </a:r>
            <a:r>
              <a:rPr lang="en-US" altLang="x-none" sz="2800" baseline="30000" dirty="0" smtClean="0">
                <a:latin typeface="Times New Roman" charset="0"/>
              </a:rPr>
              <a:t>2</a:t>
            </a:r>
            <a:r>
              <a:rPr lang="en-US" altLang="x-none" sz="2800" dirty="0" smtClean="0">
                <a:latin typeface="Times New Roman" charset="0"/>
              </a:rPr>
              <a:t> – 2</a:t>
            </a:r>
            <a:r>
              <a:rPr lang="en-US" altLang="x-none" sz="2800" i="1" dirty="0" smtClean="0">
                <a:latin typeface="Times New Roman" charset="0"/>
              </a:rPr>
              <a:t>ab </a:t>
            </a:r>
            <a:r>
              <a:rPr lang="en-US" altLang="x-none" sz="2800" dirty="0" smtClean="0">
                <a:latin typeface="Times New Roman" charset="0"/>
              </a:rPr>
              <a:t>+ </a:t>
            </a:r>
            <a:r>
              <a:rPr lang="en-US" altLang="x-none" sz="2800" i="1" dirty="0" smtClean="0">
                <a:latin typeface="Times New Roman" charset="0"/>
              </a:rPr>
              <a:t>b</a:t>
            </a:r>
            <a:r>
              <a:rPr lang="en-US" altLang="x-none" sz="2800" baseline="30000" dirty="0" smtClean="0">
                <a:latin typeface="Times New Roman" charset="0"/>
              </a:rPr>
              <a:t>2</a:t>
            </a:r>
            <a:r>
              <a:rPr lang="en-US" altLang="x-none" sz="2800" dirty="0" smtClean="0">
                <a:latin typeface="Times New Roman" charset="0"/>
              </a:rPr>
              <a:t>)  </a:t>
            </a:r>
            <a:r>
              <a:rPr lang="en-US" altLang="x-none" sz="2800" i="1" dirty="0" smtClean="0">
                <a:latin typeface="Times New Roman" charset="0"/>
              </a:rPr>
              <a:t>Use the shortcut</a:t>
            </a:r>
          </a:p>
          <a:p>
            <a:pPr marL="0" indent="0" fontAlgn="auto">
              <a:spcBef>
                <a:spcPts val="0"/>
              </a:spcBef>
              <a:spcAft>
                <a:spcPts val="0"/>
              </a:spcAft>
              <a:buClrTx/>
              <a:buSzTx/>
              <a:buNone/>
            </a:pPr>
            <a:endParaRPr lang="en-US" altLang="x-none" sz="2800" i="1" dirty="0" smtClean="0">
              <a:latin typeface="Times New Roman" charset="0"/>
            </a:endParaRPr>
          </a:p>
          <a:p>
            <a:pPr marL="0" indent="0" fontAlgn="auto">
              <a:spcBef>
                <a:spcPts val="0"/>
              </a:spcBef>
              <a:spcAft>
                <a:spcPts val="0"/>
              </a:spcAft>
              <a:buClrTx/>
              <a:buSzTx/>
              <a:buNone/>
            </a:pPr>
            <a:r>
              <a:rPr lang="en-US" altLang="x-none" sz="2800" dirty="0" smtClean="0">
                <a:latin typeface="Times New Roman" charset="0"/>
              </a:rPr>
              <a:t>Step 3    (</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a:t>
            </a:r>
            <a:r>
              <a:rPr lang="en-US" altLang="x-none" sz="2800" i="1" dirty="0">
                <a:latin typeface="Times New Roman" charset="0"/>
              </a:rPr>
              <a:t>2</a:t>
            </a:r>
            <a:r>
              <a:rPr lang="en-US" altLang="x-none" sz="2800" i="1" dirty="0" smtClean="0">
                <a:latin typeface="Times New Roman" charset="0"/>
              </a:rPr>
              <a:t>x)</a:t>
            </a:r>
            <a:r>
              <a:rPr lang="en-US" altLang="x-none" sz="2800" baseline="30000" dirty="0" smtClean="0">
                <a:latin typeface="Times New Roman" charset="0"/>
              </a:rPr>
              <a:t>2</a:t>
            </a:r>
            <a:r>
              <a:rPr lang="en-US" altLang="x-none" sz="2800" dirty="0" smtClean="0">
                <a:latin typeface="Times New Roman" charset="0"/>
              </a:rPr>
              <a:t> – 2</a:t>
            </a:r>
            <a:r>
              <a:rPr lang="en-US" altLang="x-none" sz="2800" i="1" dirty="0" smtClean="0">
                <a:latin typeface="Times New Roman" charset="0"/>
              </a:rPr>
              <a:t>(2x)(3) </a:t>
            </a:r>
            <a:r>
              <a:rPr lang="en-US" altLang="x-none" sz="2800" dirty="0" smtClean="0">
                <a:latin typeface="Times New Roman" charset="0"/>
              </a:rPr>
              <a:t>+ </a:t>
            </a:r>
            <a:r>
              <a:rPr lang="en-US" altLang="x-none" sz="2800" i="1" dirty="0" smtClean="0">
                <a:latin typeface="Times New Roman" charset="0"/>
              </a:rPr>
              <a:t>3</a:t>
            </a:r>
            <a:r>
              <a:rPr lang="en-US" altLang="x-none" sz="2800" baseline="30000" dirty="0" smtClean="0">
                <a:latin typeface="Times New Roman" charset="0"/>
              </a:rPr>
              <a:t>2</a:t>
            </a:r>
            <a:r>
              <a:rPr lang="en-US" altLang="x-none" sz="2800" dirty="0" smtClean="0">
                <a:latin typeface="Times New Roman" charset="0"/>
              </a:rPr>
              <a:t>) </a:t>
            </a:r>
            <a:r>
              <a:rPr lang="en-US" altLang="x-none" sz="2800" i="1" dirty="0" smtClean="0">
                <a:latin typeface="Times New Roman" charset="0"/>
              </a:rPr>
              <a:t>and substitute</a:t>
            </a:r>
          </a:p>
          <a:p>
            <a:pPr marL="0" indent="0" fontAlgn="auto">
              <a:spcBef>
                <a:spcPts val="0"/>
              </a:spcBef>
              <a:spcAft>
                <a:spcPts val="0"/>
              </a:spcAft>
              <a:buClrTx/>
              <a:buSzTx/>
              <a:buNone/>
            </a:pPr>
            <a:endParaRPr lang="en-US" altLang="x-none" sz="2800" i="1" dirty="0">
              <a:latin typeface="Times New Roman" charset="0"/>
            </a:endParaRPr>
          </a:p>
          <a:p>
            <a:pPr marL="0" indent="0" fontAlgn="auto">
              <a:spcBef>
                <a:spcPts val="0"/>
              </a:spcBef>
              <a:spcAft>
                <a:spcPts val="0"/>
              </a:spcAft>
              <a:buClrTx/>
              <a:buSzTx/>
              <a:buNone/>
            </a:pPr>
            <a:r>
              <a:rPr lang="en-US" altLang="x-none" sz="2800" dirty="0" smtClean="0">
                <a:latin typeface="Times New Roman" charset="0"/>
              </a:rPr>
              <a:t>Step 4    (</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)(4x</a:t>
            </a:r>
            <a:r>
              <a:rPr lang="en-US" altLang="x-none" sz="2800" baseline="30000" dirty="0" smtClean="0">
                <a:latin typeface="Times New Roman" charset="0"/>
              </a:rPr>
              <a:t>2</a:t>
            </a:r>
            <a:r>
              <a:rPr lang="en-US" altLang="x-none" sz="2800" dirty="0" smtClean="0">
                <a:latin typeface="Times New Roman" charset="0"/>
              </a:rPr>
              <a:t> – 12</a:t>
            </a:r>
            <a:r>
              <a:rPr lang="en-US" altLang="x-none" sz="2800" i="1" dirty="0" smtClean="0">
                <a:latin typeface="Times New Roman" charset="0"/>
              </a:rPr>
              <a:t>x </a:t>
            </a:r>
            <a:r>
              <a:rPr lang="en-US" altLang="x-none" sz="2800" dirty="0" smtClean="0">
                <a:latin typeface="Times New Roman" charset="0"/>
              </a:rPr>
              <a:t>+ </a:t>
            </a:r>
            <a:r>
              <a:rPr lang="en-US" altLang="x-none" sz="2800" i="1" dirty="0" smtClean="0">
                <a:latin typeface="Times New Roman" charset="0"/>
              </a:rPr>
              <a:t>9</a:t>
            </a:r>
            <a:r>
              <a:rPr lang="en-US" altLang="x-none" sz="2800" dirty="0" smtClean="0">
                <a:latin typeface="Times New Roman" charset="0"/>
              </a:rPr>
              <a:t>)     </a:t>
            </a:r>
            <a:r>
              <a:rPr lang="en-US" altLang="x-none" sz="2800" i="1" dirty="0">
                <a:latin typeface="Times New Roman" charset="0"/>
              </a:rPr>
              <a:t>S</a:t>
            </a:r>
            <a:r>
              <a:rPr lang="en-US" altLang="x-none" sz="2800" i="1" dirty="0" smtClean="0">
                <a:latin typeface="Times New Roman" charset="0"/>
              </a:rPr>
              <a:t>implify </a:t>
            </a:r>
          </a:p>
          <a:p>
            <a:pPr marL="0" indent="0" fontAlgn="auto">
              <a:spcBef>
                <a:spcPts val="0"/>
              </a:spcBef>
              <a:spcAft>
                <a:spcPts val="0"/>
              </a:spcAft>
              <a:buClrTx/>
              <a:buSzTx/>
              <a:buNone/>
            </a:pPr>
            <a:endParaRPr lang="en-US" altLang="x-none" sz="2800" i="1" dirty="0">
              <a:latin typeface="Times New Roman" charset="0"/>
            </a:endParaRPr>
          </a:p>
          <a:p>
            <a:pPr marL="0" indent="0" fontAlgn="auto">
              <a:spcBef>
                <a:spcPts val="0"/>
              </a:spcBef>
              <a:spcAft>
                <a:spcPts val="0"/>
              </a:spcAft>
              <a:buClrTx/>
              <a:buSzTx/>
              <a:buNone/>
            </a:pPr>
            <a:r>
              <a:rPr lang="en-US" altLang="x-none" sz="2800" i="1" dirty="0" smtClean="0">
                <a:latin typeface="Times New Roman" charset="0"/>
              </a:rPr>
              <a:t>Step 5    </a:t>
            </a:r>
            <a:r>
              <a:rPr lang="en-US" altLang="x-none" sz="2800" dirty="0" smtClean="0">
                <a:latin typeface="Times New Roman" charset="0"/>
              </a:rPr>
              <a:t>(</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 (</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 (</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  Factor (if possible)</a:t>
            </a:r>
          </a:p>
          <a:p>
            <a:pPr marL="0" indent="0" fontAlgn="auto">
              <a:spcBef>
                <a:spcPts val="0"/>
              </a:spcBef>
              <a:spcAft>
                <a:spcPts val="0"/>
              </a:spcAft>
              <a:buClrTx/>
              <a:buSzTx/>
              <a:buNone/>
            </a:pPr>
            <a:endParaRPr lang="en-US" altLang="x-none" sz="2800" i="1" dirty="0" smtClean="0">
              <a:latin typeface="Times New Roman" charset="0"/>
            </a:endParaRPr>
          </a:p>
          <a:p>
            <a:pPr marL="0" indent="0" fontAlgn="auto">
              <a:spcBef>
                <a:spcPts val="0"/>
              </a:spcBef>
              <a:spcAft>
                <a:spcPts val="0"/>
              </a:spcAft>
              <a:buClrTx/>
              <a:buSzTx/>
              <a:buNone/>
            </a:pPr>
            <a:r>
              <a:rPr lang="en-US" altLang="x-none" sz="2800" i="1" dirty="0" smtClean="0">
                <a:latin typeface="Times New Roman" charset="0"/>
              </a:rPr>
              <a:t>Step 6    </a:t>
            </a:r>
            <a:r>
              <a:rPr lang="en-US" altLang="x-none" sz="2800" dirty="0" smtClean="0">
                <a:latin typeface="Times New Roman" charset="0"/>
              </a:rPr>
              <a:t>(</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 (</a:t>
            </a:r>
            <a:r>
              <a:rPr lang="en-US" altLang="x-none" sz="2800" i="1" dirty="0" smtClean="0">
                <a:latin typeface="Times New Roman" charset="0"/>
              </a:rPr>
              <a:t>2x</a:t>
            </a:r>
            <a:r>
              <a:rPr lang="en-US" altLang="x-none" sz="2800" dirty="0" smtClean="0">
                <a:latin typeface="Times New Roman" charset="0"/>
              </a:rPr>
              <a:t> -</a:t>
            </a:r>
            <a:r>
              <a:rPr lang="en-US" altLang="x-none" sz="2800" i="1" dirty="0" smtClean="0">
                <a:latin typeface="Times New Roman" charset="0"/>
              </a:rPr>
              <a:t> 3</a:t>
            </a:r>
            <a:r>
              <a:rPr lang="en-US" altLang="x-none" sz="2800" dirty="0" smtClean="0">
                <a:latin typeface="Times New Roman" charset="0"/>
              </a:rPr>
              <a:t>)</a:t>
            </a:r>
            <a:r>
              <a:rPr lang="en-US" altLang="x-none" sz="2800" baseline="30000" dirty="0" smtClean="0">
                <a:latin typeface="Times New Roman" charset="0"/>
              </a:rPr>
              <a:t> 2</a:t>
            </a:r>
            <a:r>
              <a:rPr lang="en-US" altLang="x-none" sz="2800" dirty="0" smtClean="0">
                <a:latin typeface="Times New Roman" charset="0"/>
              </a:rPr>
              <a:t>           Combine like binomials (if possible)</a:t>
            </a:r>
            <a:endParaRPr lang="en-US" altLang="x-none" sz="2800" i="1" dirty="0" smtClean="0">
              <a:latin typeface="Times New Roman" charset="0"/>
            </a:endParaRPr>
          </a:p>
          <a:p>
            <a:pPr marL="0" indent="0" fontAlgn="auto">
              <a:spcBef>
                <a:spcPts val="0"/>
              </a:spcBef>
              <a:spcAft>
                <a:spcPts val="0"/>
              </a:spcAft>
              <a:buClrTx/>
              <a:buSzTx/>
              <a:buNone/>
            </a:pPr>
            <a:endParaRPr lang="en-US" altLang="x-none" sz="2800" i="1" dirty="0" smtClean="0">
              <a:latin typeface="Times New Roman" charset="0"/>
            </a:endParaRPr>
          </a:p>
        </p:txBody>
      </p:sp>
      <p:sp>
        <p:nvSpPr>
          <p:cNvPr id="4" name="Text Box 8"/>
          <p:cNvSpPr txBox="1">
            <a:spLocks noChangeArrowheads="1"/>
          </p:cNvSpPr>
          <p:nvPr/>
        </p:nvSpPr>
        <p:spPr bwMode="auto">
          <a:xfrm>
            <a:off x="914400" y="1200512"/>
            <a:ext cx="1905000" cy="588963"/>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44318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8018" name="Rectangle 2"/>
          <p:cNvSpPr>
            <a:spLocks noGrp="1" noChangeArrowheads="1"/>
          </p:cNvSpPr>
          <p:nvPr>
            <p:ph type="body" idx="1"/>
          </p:nvPr>
        </p:nvSpPr>
        <p:spPr>
          <a:xfrm>
            <a:off x="1981200" y="1371600"/>
            <a:ext cx="7772400" cy="1752600"/>
          </a:xfrm>
        </p:spPr>
        <p:txBody>
          <a:bodyPr/>
          <a:lstStyle/>
          <a:p>
            <a:pPr marL="0" indent="0">
              <a:buSzTx/>
              <a:buNone/>
            </a:pPr>
            <a:r>
              <a:rPr lang="en-US" altLang="x-none" sz="2800" b="1" i="1">
                <a:solidFill>
                  <a:schemeClr val="folHlink"/>
                </a:solidFill>
              </a:rPr>
              <a:t>Greatest common factor</a:t>
            </a:r>
            <a:r>
              <a:rPr lang="en-US" altLang="x-none" sz="2800"/>
              <a:t> – largest quantity that is a factor of all the integers or polynomials involved.</a:t>
            </a:r>
          </a:p>
        </p:txBody>
      </p:sp>
      <p:sp>
        <p:nvSpPr>
          <p:cNvPr id="1238019" name="Text Box 3"/>
          <p:cNvSpPr txBox="1">
            <a:spLocks noChangeArrowheads="1"/>
          </p:cNvSpPr>
          <p:nvPr/>
        </p:nvSpPr>
        <p:spPr bwMode="auto">
          <a:xfrm>
            <a:off x="1981200" y="3048001"/>
            <a:ext cx="8001000" cy="239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spcBef>
                <a:spcPct val="0"/>
              </a:spcBef>
              <a:defRPr sz="2400">
                <a:solidFill>
                  <a:schemeClr val="tx1"/>
                </a:solidFill>
                <a:latin typeface="Arial Narrow" charset="0"/>
              </a:defRPr>
            </a:lvl1pPr>
            <a:lvl2pPr marL="914400" indent="-457200">
              <a:spcBef>
                <a:spcPct val="0"/>
              </a:spcBef>
              <a:defRPr sz="2400">
                <a:solidFill>
                  <a:schemeClr val="tx1"/>
                </a:solidFill>
                <a:latin typeface="Arial Narrow" charset="0"/>
              </a:defRPr>
            </a:lvl2pPr>
            <a:lvl3pPr marL="1371600" indent="-457200">
              <a:spcBef>
                <a:spcPct val="0"/>
              </a:spcBef>
              <a:defRPr sz="2400">
                <a:solidFill>
                  <a:schemeClr val="tx1"/>
                </a:solidFill>
                <a:latin typeface="Arial Narrow" charset="0"/>
              </a:defRPr>
            </a:lvl3pPr>
            <a:lvl4pPr marL="1828800" indent="-457200">
              <a:spcBef>
                <a:spcPct val="0"/>
              </a:spcBef>
              <a:defRPr sz="2400">
                <a:solidFill>
                  <a:schemeClr val="tx1"/>
                </a:solidFill>
                <a:latin typeface="Arial Narrow" charset="0"/>
              </a:defRPr>
            </a:lvl4pPr>
            <a:lvl5pPr marL="2286000" indent="-457200">
              <a:spcBef>
                <a:spcPct val="0"/>
              </a:spcBef>
              <a:defRPr sz="2400">
                <a:solidFill>
                  <a:schemeClr val="tx1"/>
                </a:solidFill>
                <a:latin typeface="Arial Narrow" charset="0"/>
              </a:defRPr>
            </a:lvl5pPr>
            <a:lvl6pPr marL="2743200" indent="-457200" fontAlgn="base">
              <a:spcBef>
                <a:spcPct val="0"/>
              </a:spcBef>
              <a:spcAft>
                <a:spcPct val="0"/>
              </a:spcAft>
              <a:defRPr sz="2400">
                <a:solidFill>
                  <a:schemeClr val="tx1"/>
                </a:solidFill>
                <a:latin typeface="Arial Narrow" charset="0"/>
              </a:defRPr>
            </a:lvl6pPr>
            <a:lvl7pPr marL="3200400" indent="-457200" fontAlgn="base">
              <a:spcBef>
                <a:spcPct val="0"/>
              </a:spcBef>
              <a:spcAft>
                <a:spcPct val="0"/>
              </a:spcAft>
              <a:defRPr sz="2400">
                <a:solidFill>
                  <a:schemeClr val="tx1"/>
                </a:solidFill>
                <a:latin typeface="Arial Narrow" charset="0"/>
              </a:defRPr>
            </a:lvl7pPr>
            <a:lvl8pPr marL="3657600" indent="-457200" fontAlgn="base">
              <a:spcBef>
                <a:spcPct val="0"/>
              </a:spcBef>
              <a:spcAft>
                <a:spcPct val="0"/>
              </a:spcAft>
              <a:defRPr sz="2400">
                <a:solidFill>
                  <a:schemeClr val="tx1"/>
                </a:solidFill>
                <a:latin typeface="Arial Narrow" charset="0"/>
              </a:defRPr>
            </a:lvl8pPr>
            <a:lvl9pPr marL="4114800" indent="-457200" fontAlgn="base">
              <a:spcBef>
                <a:spcPct val="0"/>
              </a:spcBef>
              <a:spcAft>
                <a:spcPct val="0"/>
              </a:spcAft>
              <a:defRPr sz="2400">
                <a:solidFill>
                  <a:schemeClr val="tx1"/>
                </a:solidFill>
                <a:latin typeface="Arial Narrow" charset="0"/>
              </a:defRPr>
            </a:lvl9pPr>
          </a:lstStyle>
          <a:p>
            <a:pPr>
              <a:spcBef>
                <a:spcPct val="50000"/>
              </a:spcBef>
            </a:pPr>
            <a:r>
              <a:rPr lang="en-US" altLang="x-none" sz="2800" b="1" i="1">
                <a:solidFill>
                  <a:schemeClr val="folHlink"/>
                </a:solidFill>
                <a:latin typeface="Times New Roman" charset="0"/>
              </a:rPr>
              <a:t>Finding the GCF of a List of Integers or Terms</a:t>
            </a:r>
          </a:p>
          <a:p>
            <a:pPr>
              <a:lnSpc>
                <a:spcPct val="90000"/>
              </a:lnSpc>
              <a:spcBef>
                <a:spcPct val="20000"/>
              </a:spcBef>
              <a:buClr>
                <a:schemeClr val="tx2"/>
              </a:buClr>
              <a:buSzPct val="85000"/>
              <a:buFontTx/>
              <a:buAutoNum type="arabicParenR"/>
            </a:pPr>
            <a:r>
              <a:rPr lang="en-US" altLang="x-none" sz="2800">
                <a:latin typeface="Times New Roman" charset="0"/>
              </a:rPr>
              <a:t>Prime factor the numbers.</a:t>
            </a:r>
          </a:p>
          <a:p>
            <a:pPr>
              <a:lnSpc>
                <a:spcPct val="90000"/>
              </a:lnSpc>
              <a:spcBef>
                <a:spcPct val="20000"/>
              </a:spcBef>
              <a:buClr>
                <a:schemeClr val="tx2"/>
              </a:buClr>
              <a:buSzPct val="85000"/>
              <a:buFontTx/>
              <a:buAutoNum type="arabicParenR"/>
            </a:pPr>
            <a:r>
              <a:rPr lang="en-US" altLang="x-none" sz="2800">
                <a:latin typeface="Times New Roman" charset="0"/>
              </a:rPr>
              <a:t>Identify common prime factors.</a:t>
            </a:r>
          </a:p>
          <a:p>
            <a:pPr>
              <a:lnSpc>
                <a:spcPct val="90000"/>
              </a:lnSpc>
              <a:spcBef>
                <a:spcPct val="20000"/>
              </a:spcBef>
              <a:buClr>
                <a:schemeClr val="tx2"/>
              </a:buClr>
              <a:buSzPct val="85000"/>
              <a:buFontTx/>
              <a:buAutoNum type="arabicParenR"/>
            </a:pPr>
            <a:r>
              <a:rPr lang="en-US" altLang="x-none" sz="2800">
                <a:latin typeface="Times New Roman" charset="0"/>
              </a:rPr>
              <a:t>Take the product of all common prime factors.</a:t>
            </a:r>
          </a:p>
          <a:p>
            <a:pPr lvl="1">
              <a:lnSpc>
                <a:spcPct val="90000"/>
              </a:lnSpc>
              <a:spcBef>
                <a:spcPct val="20000"/>
              </a:spcBef>
              <a:buClr>
                <a:schemeClr val="tx2"/>
              </a:buClr>
              <a:buSzPct val="85000"/>
              <a:buFontTx/>
              <a:buChar char="•"/>
            </a:pPr>
            <a:r>
              <a:rPr lang="en-US" altLang="x-none" sz="2800">
                <a:latin typeface="Times New Roman" charset="0"/>
              </a:rPr>
              <a:t>If there are no common prime factors, GCF is 1.</a:t>
            </a:r>
          </a:p>
        </p:txBody>
      </p:sp>
      <p:sp>
        <p:nvSpPr>
          <p:cNvPr id="1238020" name="Rectangle 4"/>
          <p:cNvSpPr>
            <a:spLocks noGrp="1" noChangeArrowheads="1"/>
          </p:cNvSpPr>
          <p:nvPr>
            <p:ph type="title"/>
          </p:nvPr>
        </p:nvSpPr>
        <p:spPr>
          <a:xfrm>
            <a:off x="1981200" y="214313"/>
            <a:ext cx="8229600" cy="609600"/>
          </a:xfrm>
          <a:noFill/>
          <a:ln/>
        </p:spPr>
        <p:txBody>
          <a:bodyPr/>
          <a:lstStyle/>
          <a:p>
            <a:r>
              <a:rPr lang="en-US" altLang="x-none"/>
              <a:t>Greatest Common Factor</a:t>
            </a:r>
          </a:p>
        </p:txBody>
      </p:sp>
    </p:spTree>
    <p:extLst>
      <p:ext uri="{BB962C8B-B14F-4D97-AF65-F5344CB8AC3E}">
        <p14:creationId xmlns:p14="http://schemas.microsoft.com/office/powerpoint/2010/main" val="91881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8019">
                                            <p:txEl>
                                              <p:pRg st="0" end="0"/>
                                            </p:txEl>
                                          </p:spTgt>
                                        </p:tgtEl>
                                        <p:attrNameLst>
                                          <p:attrName>style.visibility</p:attrName>
                                        </p:attrNameLst>
                                      </p:cBhvr>
                                      <p:to>
                                        <p:strVal val="visible"/>
                                      </p:to>
                                    </p:set>
                                    <p:animEffect transition="in" filter="wipe(left)">
                                      <p:cBhvr>
                                        <p:cTn id="7" dur="500"/>
                                        <p:tgtEl>
                                          <p:spTgt spid="1238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8019">
                                            <p:txEl>
                                              <p:pRg st="1" end="1"/>
                                            </p:txEl>
                                          </p:spTgt>
                                        </p:tgtEl>
                                        <p:attrNameLst>
                                          <p:attrName>style.visibility</p:attrName>
                                        </p:attrNameLst>
                                      </p:cBhvr>
                                      <p:to>
                                        <p:strVal val="visible"/>
                                      </p:to>
                                    </p:set>
                                    <p:animEffect transition="in" filter="wipe(left)">
                                      <p:cBhvr>
                                        <p:cTn id="12" dur="500"/>
                                        <p:tgtEl>
                                          <p:spTgt spid="12380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8019">
                                            <p:txEl>
                                              <p:pRg st="2" end="2"/>
                                            </p:txEl>
                                          </p:spTgt>
                                        </p:tgtEl>
                                        <p:attrNameLst>
                                          <p:attrName>style.visibility</p:attrName>
                                        </p:attrNameLst>
                                      </p:cBhvr>
                                      <p:to>
                                        <p:strVal val="visible"/>
                                      </p:to>
                                    </p:set>
                                    <p:animEffect transition="in" filter="wipe(left)">
                                      <p:cBhvr>
                                        <p:cTn id="17" dur="500"/>
                                        <p:tgtEl>
                                          <p:spTgt spid="12380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8019">
                                            <p:txEl>
                                              <p:pRg st="3" end="3"/>
                                            </p:txEl>
                                          </p:spTgt>
                                        </p:tgtEl>
                                        <p:attrNameLst>
                                          <p:attrName>style.visibility</p:attrName>
                                        </p:attrNameLst>
                                      </p:cBhvr>
                                      <p:to>
                                        <p:strVal val="visible"/>
                                      </p:to>
                                    </p:set>
                                    <p:animEffect transition="in" filter="wipe(left)">
                                      <p:cBhvr>
                                        <p:cTn id="22" dur="500"/>
                                        <p:tgtEl>
                                          <p:spTgt spid="12380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8019">
                                            <p:txEl>
                                              <p:pRg st="4" end="4"/>
                                            </p:txEl>
                                          </p:spTgt>
                                        </p:tgtEl>
                                        <p:attrNameLst>
                                          <p:attrName>style.visibility</p:attrName>
                                        </p:attrNameLst>
                                      </p:cBhvr>
                                      <p:to>
                                        <p:strVal val="visible"/>
                                      </p:to>
                                    </p:set>
                                    <p:animEffect transition="in" filter="wipe(left)">
                                      <p:cBhvr>
                                        <p:cTn id="27" dur="500"/>
                                        <p:tgtEl>
                                          <p:spTgt spid="12380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801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5" name="Text Box 5"/>
          <p:cNvSpPr txBox="1">
            <a:spLocks noChangeArrowheads="1"/>
          </p:cNvSpPr>
          <p:nvPr/>
        </p:nvSpPr>
        <p:spPr bwMode="auto">
          <a:xfrm>
            <a:off x="2362200" y="1808163"/>
            <a:ext cx="7315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Find the GCF of each list of numbers.</a:t>
            </a:r>
          </a:p>
        </p:txBody>
      </p:sp>
      <p:sp>
        <p:nvSpPr>
          <p:cNvPr id="1239046" name="Text Box 6"/>
          <p:cNvSpPr txBox="1">
            <a:spLocks noChangeArrowheads="1"/>
          </p:cNvSpPr>
          <p:nvPr/>
        </p:nvSpPr>
        <p:spPr bwMode="auto">
          <a:xfrm>
            <a:off x="2438400" y="2362201"/>
            <a:ext cx="7315200"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spcBef>
                <a:spcPct val="0"/>
              </a:spcBef>
              <a:defRPr sz="2400">
                <a:solidFill>
                  <a:schemeClr val="tx1"/>
                </a:solidFill>
                <a:latin typeface="Arial Narrow" charset="0"/>
              </a:defRPr>
            </a:lvl1pPr>
            <a:lvl2pPr marL="571500">
              <a:spcBef>
                <a:spcPct val="0"/>
              </a:spcBef>
              <a:defRPr sz="2400">
                <a:solidFill>
                  <a:schemeClr val="tx1"/>
                </a:solidFill>
                <a:latin typeface="Arial Narrow" charset="0"/>
              </a:defRPr>
            </a:lvl2pPr>
            <a:lvl3pPr marL="1425575" indent="-457200">
              <a:spcBef>
                <a:spcPct val="0"/>
              </a:spcBef>
              <a:defRPr sz="2400">
                <a:solidFill>
                  <a:schemeClr val="tx1"/>
                </a:solidFill>
                <a:latin typeface="Arial Narrow" charset="0"/>
              </a:defRPr>
            </a:lvl3pPr>
            <a:lvl4pPr marL="1997075" indent="-457200">
              <a:spcBef>
                <a:spcPct val="0"/>
              </a:spcBef>
              <a:defRPr sz="2400">
                <a:solidFill>
                  <a:schemeClr val="tx1"/>
                </a:solidFill>
                <a:latin typeface="Arial Narrow" charset="0"/>
              </a:defRPr>
            </a:lvl4pPr>
            <a:lvl5pPr marL="2568575" indent="-457200">
              <a:spcBef>
                <a:spcPct val="0"/>
              </a:spcBef>
              <a:defRPr sz="2400">
                <a:solidFill>
                  <a:schemeClr val="tx1"/>
                </a:solidFill>
                <a:latin typeface="Arial Narrow" charset="0"/>
              </a:defRPr>
            </a:lvl5pPr>
            <a:lvl6pPr marL="3025775" indent="-457200" fontAlgn="base">
              <a:spcBef>
                <a:spcPct val="0"/>
              </a:spcBef>
              <a:spcAft>
                <a:spcPct val="0"/>
              </a:spcAft>
              <a:defRPr sz="2400">
                <a:solidFill>
                  <a:schemeClr val="tx1"/>
                </a:solidFill>
                <a:latin typeface="Arial Narrow" charset="0"/>
              </a:defRPr>
            </a:lvl6pPr>
            <a:lvl7pPr marL="3482975" indent="-457200" fontAlgn="base">
              <a:spcBef>
                <a:spcPct val="0"/>
              </a:spcBef>
              <a:spcAft>
                <a:spcPct val="0"/>
              </a:spcAft>
              <a:defRPr sz="2400">
                <a:solidFill>
                  <a:schemeClr val="tx1"/>
                </a:solidFill>
                <a:latin typeface="Arial Narrow" charset="0"/>
              </a:defRPr>
            </a:lvl7pPr>
            <a:lvl8pPr marL="3940175" indent="-457200" fontAlgn="base">
              <a:spcBef>
                <a:spcPct val="0"/>
              </a:spcBef>
              <a:spcAft>
                <a:spcPct val="0"/>
              </a:spcAft>
              <a:defRPr sz="2400">
                <a:solidFill>
                  <a:schemeClr val="tx1"/>
                </a:solidFill>
                <a:latin typeface="Arial Narrow" charset="0"/>
              </a:defRPr>
            </a:lvl8pPr>
            <a:lvl9pPr marL="4397375" indent="-457200" fontAlgn="base">
              <a:spcBef>
                <a:spcPct val="0"/>
              </a:spcBef>
              <a:spcAft>
                <a:spcPct val="0"/>
              </a:spcAft>
              <a:defRPr sz="2400">
                <a:solidFill>
                  <a:schemeClr val="tx1"/>
                </a:solidFill>
                <a:latin typeface="Arial Narrow" charset="0"/>
              </a:defRPr>
            </a:lvl9pPr>
          </a:lstStyle>
          <a:p>
            <a:pPr>
              <a:lnSpc>
                <a:spcPct val="90000"/>
              </a:lnSpc>
              <a:spcBef>
                <a:spcPct val="20000"/>
              </a:spcBef>
              <a:buClr>
                <a:schemeClr val="tx2"/>
              </a:buClr>
              <a:buFontTx/>
              <a:buAutoNum type="arabicParenR"/>
            </a:pPr>
            <a:r>
              <a:rPr lang="en-US" altLang="x-none" sz="2800">
                <a:latin typeface="Times New Roman" charset="0"/>
              </a:rPr>
              <a:t>12 and 8</a:t>
            </a:r>
          </a:p>
          <a:p>
            <a:pPr lvl="1">
              <a:lnSpc>
                <a:spcPct val="90000"/>
              </a:lnSpc>
              <a:spcBef>
                <a:spcPct val="20000"/>
              </a:spcBef>
              <a:buClr>
                <a:schemeClr val="tx2"/>
              </a:buClr>
              <a:buFont typeface="Wingdings" charset="2"/>
              <a:buNone/>
            </a:pPr>
            <a:r>
              <a:rPr lang="en-US" altLang="x-none" sz="2800">
                <a:latin typeface="Times New Roman" charset="0"/>
              </a:rPr>
              <a:t>12 = </a:t>
            </a:r>
            <a:r>
              <a:rPr lang="en-US" altLang="x-none" sz="2800" b="1">
                <a:solidFill>
                  <a:schemeClr val="accent2"/>
                </a:solidFill>
                <a:latin typeface="Times New Roman" charset="0"/>
              </a:rPr>
              <a:t>2</a:t>
            </a:r>
            <a:r>
              <a:rPr lang="en-US" altLang="x-none" sz="2800">
                <a:latin typeface="Times New Roman" charset="0"/>
              </a:rPr>
              <a:t> </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a:t>
            </a:r>
            <a:r>
              <a:rPr lang="en-US" altLang="x-none">
                <a:latin typeface="Times New Roman" charset="0"/>
              </a:rPr>
              <a:t>·</a:t>
            </a:r>
            <a:r>
              <a:rPr lang="en-US" altLang="x-none" sz="2800">
                <a:latin typeface="Times New Roman" charset="0"/>
                <a:ea typeface="Times New Roman" charset="0"/>
                <a:cs typeface="Times New Roman" charset="0"/>
              </a:rPr>
              <a:t> 3</a:t>
            </a:r>
          </a:p>
          <a:p>
            <a:pPr lvl="1">
              <a:lnSpc>
                <a:spcPct val="90000"/>
              </a:lnSpc>
              <a:spcBef>
                <a:spcPct val="20000"/>
              </a:spcBef>
              <a:buClr>
                <a:schemeClr val="tx2"/>
              </a:buClr>
              <a:buFont typeface="Wingdings" charset="2"/>
              <a:buNone/>
            </a:pPr>
            <a:r>
              <a:rPr lang="en-US" altLang="x-none" sz="2800">
                <a:latin typeface="Times New Roman" charset="0"/>
                <a:ea typeface="Times New Roman" charset="0"/>
                <a:cs typeface="Times New Roman" charset="0"/>
              </a:rPr>
              <a:t>  8 = </a:t>
            </a:r>
            <a:r>
              <a:rPr lang="en-US" altLang="x-none" sz="2800" b="1">
                <a:solidFill>
                  <a:schemeClr val="accent2"/>
                </a:solidFill>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a:t>
            </a:r>
            <a:r>
              <a:rPr lang="en-US" altLang="x-none">
                <a:latin typeface="Times New Roman" charset="0"/>
              </a:rPr>
              <a:t>·</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a:t>
            </a:r>
            <a:r>
              <a:rPr lang="en-US" altLang="x-none">
                <a:latin typeface="Times New Roman" charset="0"/>
              </a:rPr>
              <a:t>·</a:t>
            </a:r>
            <a:r>
              <a:rPr lang="en-US" altLang="x-none" sz="2800">
                <a:latin typeface="Times New Roman" charset="0"/>
                <a:ea typeface="Times New Roman" charset="0"/>
                <a:cs typeface="Times New Roman" charset="0"/>
              </a:rPr>
              <a:t> 2</a:t>
            </a:r>
          </a:p>
          <a:p>
            <a:pPr lvl="1">
              <a:lnSpc>
                <a:spcPct val="90000"/>
              </a:lnSpc>
              <a:spcBef>
                <a:spcPct val="20000"/>
              </a:spcBef>
              <a:buClr>
                <a:schemeClr val="tx2"/>
              </a:buClr>
              <a:buFont typeface="Wingdings" charset="2"/>
              <a:buNone/>
            </a:pPr>
            <a:r>
              <a:rPr lang="en-US" altLang="x-none" sz="2800">
                <a:latin typeface="Times New Roman" charset="0"/>
                <a:ea typeface="Times New Roman" charset="0"/>
                <a:cs typeface="Times New Roman" charset="0"/>
              </a:rPr>
              <a:t>So the GCF is </a:t>
            </a:r>
            <a:r>
              <a:rPr lang="en-US" altLang="x-none" sz="2800" b="1">
                <a:solidFill>
                  <a:schemeClr val="accent2"/>
                </a:solidFill>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a:t>
            </a:r>
            <a:r>
              <a:rPr lang="en-US" altLang="x-none">
                <a:latin typeface="Times New Roman" charset="0"/>
              </a:rPr>
              <a:t>·</a:t>
            </a:r>
            <a:r>
              <a:rPr lang="en-US" altLang="x-none" sz="2800">
                <a:latin typeface="Times New Roman" charset="0"/>
                <a:ea typeface="Times New Roman" charset="0"/>
                <a:cs typeface="Times New Roman" charset="0"/>
              </a:rPr>
              <a:t> </a:t>
            </a:r>
            <a:r>
              <a:rPr lang="en-US" altLang="x-none" sz="2800" b="1">
                <a:solidFill>
                  <a:schemeClr val="accent2"/>
                </a:solidFill>
                <a:latin typeface="Times New Roman" charset="0"/>
                <a:ea typeface="Times New Roman" charset="0"/>
                <a:cs typeface="Times New Roman" charset="0"/>
              </a:rPr>
              <a:t>2</a:t>
            </a:r>
            <a:r>
              <a:rPr lang="en-US" altLang="x-none" sz="2800">
                <a:latin typeface="Times New Roman" charset="0"/>
                <a:ea typeface="Times New Roman" charset="0"/>
                <a:cs typeface="Times New Roman" charset="0"/>
              </a:rPr>
              <a:t> = 4.</a:t>
            </a:r>
            <a:endParaRPr lang="en-US" altLang="x-none" sz="2800">
              <a:latin typeface="Times New Roman" charset="0"/>
            </a:endParaRPr>
          </a:p>
          <a:p>
            <a:pPr>
              <a:lnSpc>
                <a:spcPct val="90000"/>
              </a:lnSpc>
              <a:spcBef>
                <a:spcPct val="20000"/>
              </a:spcBef>
              <a:buClr>
                <a:schemeClr val="tx2"/>
              </a:buClr>
              <a:buFontTx/>
              <a:buAutoNum type="arabicParenR"/>
            </a:pPr>
            <a:r>
              <a:rPr lang="en-US" altLang="x-none" sz="2800">
                <a:latin typeface="Times New Roman" charset="0"/>
              </a:rPr>
              <a:t>7 and 20</a:t>
            </a:r>
          </a:p>
          <a:p>
            <a:pPr lvl="1">
              <a:lnSpc>
                <a:spcPct val="90000"/>
              </a:lnSpc>
              <a:spcBef>
                <a:spcPct val="20000"/>
              </a:spcBef>
              <a:buClr>
                <a:schemeClr val="tx2"/>
              </a:buClr>
              <a:buFont typeface="Wingdings" charset="2"/>
              <a:buNone/>
            </a:pPr>
            <a:r>
              <a:rPr lang="en-US" altLang="x-none" sz="2800">
                <a:latin typeface="Times New Roman" charset="0"/>
              </a:rPr>
              <a:t>  7 = 1 </a:t>
            </a:r>
            <a:r>
              <a:rPr lang="en-US" altLang="x-none">
                <a:latin typeface="Times New Roman" charset="0"/>
              </a:rPr>
              <a:t>·</a:t>
            </a:r>
            <a:r>
              <a:rPr lang="en-US" altLang="x-none" sz="2800">
                <a:latin typeface="Times New Roman" charset="0"/>
                <a:ea typeface="Times New Roman" charset="0"/>
                <a:cs typeface="Times New Roman" charset="0"/>
              </a:rPr>
              <a:t> 7</a:t>
            </a:r>
          </a:p>
          <a:p>
            <a:pPr lvl="1">
              <a:lnSpc>
                <a:spcPct val="90000"/>
              </a:lnSpc>
              <a:spcBef>
                <a:spcPct val="20000"/>
              </a:spcBef>
              <a:buClr>
                <a:schemeClr val="tx2"/>
              </a:buClr>
              <a:buFont typeface="Wingdings" charset="2"/>
              <a:buNone/>
            </a:pPr>
            <a:r>
              <a:rPr lang="en-US" altLang="x-none" sz="2800">
                <a:latin typeface="Times New Roman" charset="0"/>
                <a:ea typeface="Times New Roman" charset="0"/>
                <a:cs typeface="Times New Roman" charset="0"/>
              </a:rPr>
              <a:t>20 = 2 </a:t>
            </a:r>
            <a:r>
              <a:rPr lang="en-US" altLang="x-none">
                <a:latin typeface="Times New Roman" charset="0"/>
              </a:rPr>
              <a:t>·</a:t>
            </a:r>
            <a:r>
              <a:rPr lang="en-US" altLang="x-none" sz="2800">
                <a:latin typeface="Times New Roman" charset="0"/>
                <a:ea typeface="Times New Roman" charset="0"/>
                <a:cs typeface="Times New Roman" charset="0"/>
              </a:rPr>
              <a:t> 2 </a:t>
            </a:r>
            <a:r>
              <a:rPr lang="en-US" altLang="x-none">
                <a:latin typeface="Times New Roman" charset="0"/>
              </a:rPr>
              <a:t>·</a:t>
            </a:r>
            <a:r>
              <a:rPr lang="en-US" altLang="x-none" sz="2800">
                <a:latin typeface="Times New Roman" charset="0"/>
                <a:ea typeface="Times New Roman" charset="0"/>
                <a:cs typeface="Times New Roman" charset="0"/>
              </a:rPr>
              <a:t> 5</a:t>
            </a:r>
          </a:p>
          <a:p>
            <a:pPr lvl="1">
              <a:lnSpc>
                <a:spcPct val="90000"/>
              </a:lnSpc>
              <a:spcBef>
                <a:spcPct val="20000"/>
              </a:spcBef>
              <a:buClr>
                <a:schemeClr val="tx2"/>
              </a:buClr>
              <a:buFont typeface="Wingdings" charset="2"/>
              <a:buNone/>
            </a:pPr>
            <a:r>
              <a:rPr lang="en-US" altLang="x-none" sz="2800">
                <a:latin typeface="Times New Roman" charset="0"/>
                <a:ea typeface="Times New Roman" charset="0"/>
                <a:cs typeface="Times New Roman" charset="0"/>
              </a:rPr>
              <a:t>There are no common prime factors so the GCF is 1.</a:t>
            </a:r>
          </a:p>
        </p:txBody>
      </p:sp>
      <p:sp>
        <p:nvSpPr>
          <p:cNvPr id="1239047" name="Rectangle 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Greatest Common Factor</a:t>
            </a:r>
          </a:p>
        </p:txBody>
      </p:sp>
      <p:sp>
        <p:nvSpPr>
          <p:cNvPr id="1239048" name="Text Box 8"/>
          <p:cNvSpPr txBox="1">
            <a:spLocks noChangeArrowheads="1"/>
          </p:cNvSpPr>
          <p:nvPr/>
        </p:nvSpPr>
        <p:spPr bwMode="auto">
          <a:xfrm>
            <a:off x="1717675" y="12525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19538308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9045">
                                            <p:txEl>
                                              <p:pRg st="0" end="0"/>
                                            </p:txEl>
                                          </p:spTgt>
                                        </p:tgtEl>
                                        <p:attrNameLst>
                                          <p:attrName>style.visibility</p:attrName>
                                        </p:attrNameLst>
                                      </p:cBhvr>
                                      <p:to>
                                        <p:strVal val="visible"/>
                                      </p:to>
                                    </p:set>
                                    <p:animEffect transition="in" filter="wipe(left)">
                                      <p:cBhvr>
                                        <p:cTn id="7" dur="500"/>
                                        <p:tgtEl>
                                          <p:spTgt spid="12390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046">
                                            <p:txEl>
                                              <p:pRg st="0" end="0"/>
                                            </p:txEl>
                                          </p:spTgt>
                                        </p:tgtEl>
                                        <p:attrNameLst>
                                          <p:attrName>style.visibility</p:attrName>
                                        </p:attrNameLst>
                                      </p:cBhvr>
                                      <p:to>
                                        <p:strVal val="visible"/>
                                      </p:to>
                                    </p:set>
                                    <p:animEffect transition="in" filter="wipe(left)">
                                      <p:cBhvr>
                                        <p:cTn id="12" dur="500"/>
                                        <p:tgtEl>
                                          <p:spTgt spid="123904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046">
                                            <p:txEl>
                                              <p:pRg st="1" end="1"/>
                                            </p:txEl>
                                          </p:spTgt>
                                        </p:tgtEl>
                                        <p:attrNameLst>
                                          <p:attrName>style.visibility</p:attrName>
                                        </p:attrNameLst>
                                      </p:cBhvr>
                                      <p:to>
                                        <p:strVal val="visible"/>
                                      </p:to>
                                    </p:set>
                                    <p:animEffect transition="in" filter="wipe(left)">
                                      <p:cBhvr>
                                        <p:cTn id="17" dur="500"/>
                                        <p:tgtEl>
                                          <p:spTgt spid="123904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9046">
                                            <p:txEl>
                                              <p:pRg st="2" end="2"/>
                                            </p:txEl>
                                          </p:spTgt>
                                        </p:tgtEl>
                                        <p:attrNameLst>
                                          <p:attrName>style.visibility</p:attrName>
                                        </p:attrNameLst>
                                      </p:cBhvr>
                                      <p:to>
                                        <p:strVal val="visible"/>
                                      </p:to>
                                    </p:set>
                                    <p:animEffect transition="in" filter="wipe(left)">
                                      <p:cBhvr>
                                        <p:cTn id="22" dur="500"/>
                                        <p:tgtEl>
                                          <p:spTgt spid="123904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39046">
                                            <p:txEl>
                                              <p:pRg st="3" end="3"/>
                                            </p:txEl>
                                          </p:spTgt>
                                        </p:tgtEl>
                                        <p:attrNameLst>
                                          <p:attrName>style.visibility</p:attrName>
                                        </p:attrNameLst>
                                      </p:cBhvr>
                                      <p:to>
                                        <p:strVal val="visible"/>
                                      </p:to>
                                    </p:set>
                                    <p:animEffect transition="in" filter="wipe(left)">
                                      <p:cBhvr>
                                        <p:cTn id="27" dur="500"/>
                                        <p:tgtEl>
                                          <p:spTgt spid="123904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39046">
                                            <p:txEl>
                                              <p:pRg st="4" end="4"/>
                                            </p:txEl>
                                          </p:spTgt>
                                        </p:tgtEl>
                                        <p:attrNameLst>
                                          <p:attrName>style.visibility</p:attrName>
                                        </p:attrNameLst>
                                      </p:cBhvr>
                                      <p:to>
                                        <p:strVal val="visible"/>
                                      </p:to>
                                    </p:set>
                                    <p:animEffect transition="in" filter="wipe(left)">
                                      <p:cBhvr>
                                        <p:cTn id="32" dur="500"/>
                                        <p:tgtEl>
                                          <p:spTgt spid="123904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39046">
                                            <p:txEl>
                                              <p:pRg st="5" end="5"/>
                                            </p:txEl>
                                          </p:spTgt>
                                        </p:tgtEl>
                                        <p:attrNameLst>
                                          <p:attrName>style.visibility</p:attrName>
                                        </p:attrNameLst>
                                      </p:cBhvr>
                                      <p:to>
                                        <p:strVal val="visible"/>
                                      </p:to>
                                    </p:set>
                                    <p:animEffect transition="in" filter="wipe(left)">
                                      <p:cBhvr>
                                        <p:cTn id="37" dur="500"/>
                                        <p:tgtEl>
                                          <p:spTgt spid="123904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39046">
                                            <p:txEl>
                                              <p:pRg st="6" end="6"/>
                                            </p:txEl>
                                          </p:spTgt>
                                        </p:tgtEl>
                                        <p:attrNameLst>
                                          <p:attrName>style.visibility</p:attrName>
                                        </p:attrNameLst>
                                      </p:cBhvr>
                                      <p:to>
                                        <p:strVal val="visible"/>
                                      </p:to>
                                    </p:set>
                                    <p:animEffect transition="in" filter="wipe(left)">
                                      <p:cBhvr>
                                        <p:cTn id="42" dur="500"/>
                                        <p:tgtEl>
                                          <p:spTgt spid="1239046">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39046">
                                            <p:txEl>
                                              <p:pRg st="7" end="7"/>
                                            </p:txEl>
                                          </p:spTgt>
                                        </p:tgtEl>
                                        <p:attrNameLst>
                                          <p:attrName>style.visibility</p:attrName>
                                        </p:attrNameLst>
                                      </p:cBhvr>
                                      <p:to>
                                        <p:strVal val="visible"/>
                                      </p:to>
                                    </p:set>
                                    <p:animEffect transition="in" filter="wipe(left)">
                                      <p:cBhvr>
                                        <p:cTn id="47" dur="500"/>
                                        <p:tgtEl>
                                          <p:spTgt spid="12390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45" grpId="0" build="p" autoUpdateAnimBg="0"/>
      <p:bldP spid="1239046"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1090" name="Rectangle 2"/>
          <p:cNvSpPr>
            <a:spLocks noGrp="1" noChangeArrowheads="1"/>
          </p:cNvSpPr>
          <p:nvPr>
            <p:ph type="body" idx="1"/>
          </p:nvPr>
        </p:nvSpPr>
        <p:spPr>
          <a:xfrm>
            <a:off x="2743200" y="2362200"/>
            <a:ext cx="6400800" cy="4419600"/>
          </a:xfrm>
        </p:spPr>
        <p:txBody>
          <a:bodyPr/>
          <a:lstStyle/>
          <a:p>
            <a:pPr marL="609600" indent="-609600">
              <a:buSzTx/>
              <a:buFontTx/>
              <a:buAutoNum type="arabicParenR"/>
            </a:pPr>
            <a:r>
              <a:rPr lang="en-US" altLang="x-none" sz="2800"/>
              <a:t> </a:t>
            </a:r>
            <a:r>
              <a:rPr lang="en-US" altLang="x-none" sz="2800" i="1"/>
              <a:t>x</a:t>
            </a:r>
            <a:r>
              <a:rPr lang="en-US" altLang="x-none" sz="2800" baseline="30000"/>
              <a:t>3</a:t>
            </a:r>
            <a:r>
              <a:rPr lang="en-US" altLang="x-none" sz="2800"/>
              <a:t> and </a:t>
            </a:r>
            <a:r>
              <a:rPr lang="en-US" altLang="x-none" sz="2800" i="1"/>
              <a:t>x</a:t>
            </a:r>
            <a:r>
              <a:rPr lang="en-US" altLang="x-none" sz="2800" baseline="30000"/>
              <a:t>7</a:t>
            </a:r>
          </a:p>
          <a:p>
            <a:pPr marL="990600" lvl="1" indent="-533400">
              <a:buSzTx/>
              <a:buNone/>
            </a:pPr>
            <a:r>
              <a:rPr lang="en-US" altLang="x-none" i="1"/>
              <a:t>x</a:t>
            </a:r>
            <a:r>
              <a:rPr lang="en-US" altLang="x-none" baseline="30000"/>
              <a:t>3 </a:t>
            </a:r>
            <a:r>
              <a:rPr lang="en-US" altLang="x-none"/>
              <a:t>= </a:t>
            </a:r>
            <a:r>
              <a:rPr lang="en-US" altLang="x-none" b="1" i="1">
                <a:solidFill>
                  <a:schemeClr val="accent2"/>
                </a:solidFill>
              </a:rPr>
              <a:t>x</a:t>
            </a:r>
            <a:r>
              <a:rPr lang="en-US" altLang="x-none"/>
              <a:t> ·</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p>
          <a:p>
            <a:pPr marL="990600" lvl="1" indent="-533400">
              <a:buSzTx/>
              <a:buNone/>
            </a:pPr>
            <a:r>
              <a:rPr lang="en-US" altLang="x-none" i="1"/>
              <a:t>x</a:t>
            </a:r>
            <a:r>
              <a:rPr lang="en-US" altLang="x-none" baseline="30000"/>
              <a:t>7 </a:t>
            </a:r>
            <a:r>
              <a:rPr lang="en-US" altLang="x-none"/>
              <a:t>= </a:t>
            </a:r>
            <a:r>
              <a:rPr lang="en-US" altLang="x-none" b="1" i="1">
                <a:solidFill>
                  <a:schemeClr val="accent2"/>
                </a:solidFill>
              </a:rPr>
              <a:t>x</a:t>
            </a:r>
            <a:r>
              <a:rPr lang="en-US" altLang="x-none"/>
              <a:t> ·</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i="1"/>
              <a:t>x</a:t>
            </a:r>
            <a:r>
              <a:rPr lang="en-US" altLang="x-none"/>
              <a:t> ·</a:t>
            </a:r>
            <a:r>
              <a:rPr lang="en-US" altLang="x-none">
                <a:ea typeface="Times New Roman" charset="0"/>
                <a:cs typeface="Times New Roman" charset="0"/>
              </a:rPr>
              <a:t> </a:t>
            </a:r>
            <a:r>
              <a:rPr lang="en-US" altLang="x-none" i="1">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i="1">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i="1">
                <a:ea typeface="Times New Roman" charset="0"/>
                <a:cs typeface="Times New Roman" charset="0"/>
              </a:rPr>
              <a:t>x</a:t>
            </a:r>
          </a:p>
          <a:p>
            <a:pPr marL="990600" lvl="1" indent="-533400">
              <a:buSzTx/>
              <a:buNone/>
            </a:pPr>
            <a:r>
              <a:rPr lang="en-US" altLang="x-none">
                <a:ea typeface="Times New Roman" charset="0"/>
                <a:cs typeface="Times New Roman" charset="0"/>
              </a:rPr>
              <a:t>So the GCF is </a:t>
            </a:r>
            <a:r>
              <a:rPr lang="en-US" altLang="x-none" b="1" i="1">
                <a:solidFill>
                  <a:schemeClr val="accent2"/>
                </a:solidFill>
              </a:rPr>
              <a:t>x</a:t>
            </a:r>
            <a:r>
              <a:rPr lang="en-US" altLang="x-none"/>
              <a:t> ·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 </a:t>
            </a:r>
            <a:r>
              <a:rPr lang="en-US" altLang="x-none" i="1"/>
              <a:t>x</a:t>
            </a:r>
            <a:r>
              <a:rPr lang="en-US" altLang="x-none" baseline="30000"/>
              <a:t>3</a:t>
            </a:r>
          </a:p>
          <a:p>
            <a:pPr marL="609600" indent="-609600">
              <a:buSzTx/>
              <a:buFontTx/>
              <a:buAutoNum type="arabicParenR"/>
            </a:pPr>
            <a:r>
              <a:rPr lang="en-US" altLang="x-none" sz="2800"/>
              <a:t> 6</a:t>
            </a:r>
            <a:r>
              <a:rPr lang="en-US" altLang="x-none" sz="2800" i="1"/>
              <a:t>x</a:t>
            </a:r>
            <a:r>
              <a:rPr lang="en-US" altLang="x-none" sz="2800" baseline="30000"/>
              <a:t>5</a:t>
            </a:r>
            <a:r>
              <a:rPr lang="en-US" altLang="x-none" sz="2800"/>
              <a:t> and 4</a:t>
            </a:r>
            <a:r>
              <a:rPr lang="en-US" altLang="x-none" sz="2800" i="1"/>
              <a:t>x</a:t>
            </a:r>
            <a:r>
              <a:rPr lang="en-US" altLang="x-none" sz="2800" baseline="30000"/>
              <a:t>3</a:t>
            </a:r>
          </a:p>
          <a:p>
            <a:pPr marL="990600" lvl="1" indent="-533400">
              <a:buSzTx/>
              <a:buNone/>
            </a:pPr>
            <a:r>
              <a:rPr lang="en-US" altLang="x-none"/>
              <a:t>6</a:t>
            </a:r>
            <a:r>
              <a:rPr lang="en-US" altLang="x-none" i="1"/>
              <a:t>x</a:t>
            </a:r>
            <a:r>
              <a:rPr lang="en-US" altLang="x-none" baseline="30000"/>
              <a:t>5</a:t>
            </a:r>
            <a:r>
              <a:rPr lang="en-US" altLang="x-none"/>
              <a:t> = </a:t>
            </a:r>
            <a:r>
              <a:rPr lang="en-US" altLang="x-none" b="1">
                <a:solidFill>
                  <a:schemeClr val="accent2"/>
                </a:solidFill>
              </a:rPr>
              <a:t>2</a:t>
            </a:r>
            <a:r>
              <a:rPr lang="en-US" altLang="x-none"/>
              <a:t> · </a:t>
            </a:r>
            <a:r>
              <a:rPr lang="en-US" altLang="x-none">
                <a:ea typeface="Times New Roman" charset="0"/>
                <a:cs typeface="Times New Roman" charset="0"/>
              </a:rPr>
              <a:t>3 </a:t>
            </a:r>
            <a:r>
              <a:rPr lang="en-US" altLang="x-none"/>
              <a:t>· </a:t>
            </a:r>
            <a:r>
              <a:rPr lang="en-US" altLang="x-none" b="1" i="1">
                <a:solidFill>
                  <a:schemeClr val="accent2"/>
                </a:solidFill>
              </a:rPr>
              <a:t>x</a:t>
            </a:r>
            <a:r>
              <a:rPr lang="en-US" altLang="x-none"/>
              <a:t> ·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 </a:t>
            </a:r>
            <a:r>
              <a:rPr lang="en-US" altLang="x-none" b="1" i="1">
                <a:solidFill>
                  <a:schemeClr val="accent2"/>
                </a:solidFill>
                <a:ea typeface="Times New Roman" charset="0"/>
                <a:cs typeface="Times New Roman" charset="0"/>
              </a:rPr>
              <a:t>x</a:t>
            </a:r>
            <a:endParaRPr lang="en-US" altLang="x-none" i="1"/>
          </a:p>
          <a:p>
            <a:pPr marL="990600" lvl="1" indent="-533400">
              <a:buSzTx/>
              <a:buNone/>
            </a:pPr>
            <a:r>
              <a:rPr lang="en-US" altLang="x-none"/>
              <a:t>4</a:t>
            </a:r>
            <a:r>
              <a:rPr lang="en-US" altLang="x-none" i="1"/>
              <a:t>x</a:t>
            </a:r>
            <a:r>
              <a:rPr lang="en-US" altLang="x-none" baseline="30000"/>
              <a:t>3</a:t>
            </a:r>
            <a:r>
              <a:rPr lang="en-US" altLang="x-none"/>
              <a:t> = </a:t>
            </a:r>
            <a:r>
              <a:rPr lang="en-US" altLang="x-none" b="1">
                <a:solidFill>
                  <a:schemeClr val="accent2"/>
                </a:solidFill>
              </a:rPr>
              <a:t>2</a:t>
            </a:r>
            <a:r>
              <a:rPr lang="en-US" altLang="x-none"/>
              <a:t> · </a:t>
            </a:r>
            <a:r>
              <a:rPr lang="en-US" altLang="x-none">
                <a:ea typeface="Times New Roman" charset="0"/>
                <a:cs typeface="Times New Roman" charset="0"/>
              </a:rPr>
              <a:t>2 </a:t>
            </a:r>
            <a:r>
              <a:rPr lang="en-US" altLang="x-none"/>
              <a:t>·</a:t>
            </a:r>
            <a:r>
              <a:rPr lang="en-US" altLang="x-none">
                <a:ea typeface="Times New Roman" charset="0"/>
                <a:cs typeface="Times New Roman" charset="0"/>
              </a:rPr>
              <a:t> </a:t>
            </a:r>
            <a:r>
              <a:rPr lang="en-US" altLang="x-none" b="1" i="1">
                <a:solidFill>
                  <a:schemeClr val="accent2"/>
                </a:solidFill>
              </a:rPr>
              <a:t>x</a:t>
            </a:r>
            <a:r>
              <a:rPr lang="en-US" altLang="x-none"/>
              <a:t> ·</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t> </a:t>
            </a:r>
          </a:p>
          <a:p>
            <a:pPr marL="990600" lvl="1" indent="-533400">
              <a:buSzTx/>
              <a:buNone/>
            </a:pPr>
            <a:r>
              <a:rPr lang="en-US" altLang="x-none"/>
              <a:t>So the GCF is </a:t>
            </a:r>
            <a:r>
              <a:rPr lang="en-US" altLang="x-none" b="1">
                <a:solidFill>
                  <a:schemeClr val="accent2"/>
                </a:solidFill>
                <a:ea typeface="Times New Roman" charset="0"/>
                <a:cs typeface="Times New Roman" charset="0"/>
              </a:rPr>
              <a:t>2</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b="1" i="1">
                <a:solidFill>
                  <a:schemeClr val="accent2"/>
                </a:solidFill>
              </a:rPr>
              <a:t>x</a:t>
            </a:r>
            <a:r>
              <a:rPr lang="en-US" altLang="x-none"/>
              <a:t> ·</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ea typeface="Times New Roman" charset="0"/>
                <a:cs typeface="Times New Roman" charset="0"/>
              </a:rPr>
              <a:t> </a:t>
            </a:r>
            <a:r>
              <a:rPr lang="en-US" altLang="x-none"/>
              <a:t>·</a:t>
            </a:r>
            <a:r>
              <a:rPr lang="en-US" altLang="x-none">
                <a:ea typeface="Times New Roman" charset="0"/>
                <a:cs typeface="Times New Roman" charset="0"/>
              </a:rPr>
              <a:t> </a:t>
            </a:r>
            <a:r>
              <a:rPr lang="en-US" altLang="x-none" b="1" i="1">
                <a:solidFill>
                  <a:schemeClr val="accent2"/>
                </a:solidFill>
                <a:ea typeface="Times New Roman" charset="0"/>
                <a:cs typeface="Times New Roman" charset="0"/>
              </a:rPr>
              <a:t>x</a:t>
            </a:r>
            <a:r>
              <a:rPr lang="en-US" altLang="x-none"/>
              <a:t> = 2</a:t>
            </a:r>
            <a:r>
              <a:rPr lang="en-US" altLang="x-none" i="1"/>
              <a:t>x</a:t>
            </a:r>
            <a:r>
              <a:rPr lang="en-US" altLang="x-none" baseline="30000"/>
              <a:t>3</a:t>
            </a:r>
          </a:p>
        </p:txBody>
      </p:sp>
      <p:sp>
        <p:nvSpPr>
          <p:cNvPr id="1241094" name="Text Box 6"/>
          <p:cNvSpPr txBox="1">
            <a:spLocks noChangeArrowheads="1"/>
          </p:cNvSpPr>
          <p:nvPr/>
        </p:nvSpPr>
        <p:spPr bwMode="auto">
          <a:xfrm>
            <a:off x="2133600" y="1843088"/>
            <a:ext cx="7315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Find the GCF of each list of terms.</a:t>
            </a:r>
          </a:p>
        </p:txBody>
      </p:sp>
      <p:sp>
        <p:nvSpPr>
          <p:cNvPr id="1241095" name="Rectangle 7"/>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Greatest Common Factor</a:t>
            </a:r>
          </a:p>
        </p:txBody>
      </p:sp>
      <p:sp>
        <p:nvSpPr>
          <p:cNvPr id="1241096" name="Text Box 8"/>
          <p:cNvSpPr txBox="1">
            <a:spLocks noChangeArrowheads="1"/>
          </p:cNvSpPr>
          <p:nvPr/>
        </p:nvSpPr>
        <p:spPr bwMode="auto">
          <a:xfrm>
            <a:off x="1717675" y="12525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8632379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1094">
                                            <p:txEl>
                                              <p:pRg st="0" end="0"/>
                                            </p:txEl>
                                          </p:spTgt>
                                        </p:tgtEl>
                                        <p:attrNameLst>
                                          <p:attrName>style.visibility</p:attrName>
                                        </p:attrNameLst>
                                      </p:cBhvr>
                                      <p:to>
                                        <p:strVal val="visible"/>
                                      </p:to>
                                    </p:set>
                                    <p:animEffect transition="in" filter="wipe(left)">
                                      <p:cBhvr>
                                        <p:cTn id="7" dur="500"/>
                                        <p:tgtEl>
                                          <p:spTgt spid="12410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1090">
                                            <p:txEl>
                                              <p:pRg st="0" end="0"/>
                                            </p:txEl>
                                          </p:spTgt>
                                        </p:tgtEl>
                                        <p:attrNameLst>
                                          <p:attrName>style.visibility</p:attrName>
                                        </p:attrNameLst>
                                      </p:cBhvr>
                                      <p:to>
                                        <p:strVal val="visible"/>
                                      </p:to>
                                    </p:set>
                                    <p:animEffect transition="in" filter="wipe(left)">
                                      <p:cBhvr>
                                        <p:cTn id="12" dur="500"/>
                                        <p:tgtEl>
                                          <p:spTgt spid="124109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1090">
                                            <p:txEl>
                                              <p:pRg st="1" end="1"/>
                                            </p:txEl>
                                          </p:spTgt>
                                        </p:tgtEl>
                                        <p:attrNameLst>
                                          <p:attrName>style.visibility</p:attrName>
                                        </p:attrNameLst>
                                      </p:cBhvr>
                                      <p:to>
                                        <p:strVal val="visible"/>
                                      </p:to>
                                    </p:set>
                                    <p:animEffect transition="in" filter="wipe(left)">
                                      <p:cBhvr>
                                        <p:cTn id="17" dur="500"/>
                                        <p:tgtEl>
                                          <p:spTgt spid="124109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1090">
                                            <p:txEl>
                                              <p:pRg st="2" end="2"/>
                                            </p:txEl>
                                          </p:spTgt>
                                        </p:tgtEl>
                                        <p:attrNameLst>
                                          <p:attrName>style.visibility</p:attrName>
                                        </p:attrNameLst>
                                      </p:cBhvr>
                                      <p:to>
                                        <p:strVal val="visible"/>
                                      </p:to>
                                    </p:set>
                                    <p:animEffect transition="in" filter="wipe(left)">
                                      <p:cBhvr>
                                        <p:cTn id="22" dur="500"/>
                                        <p:tgtEl>
                                          <p:spTgt spid="124109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1090">
                                            <p:txEl>
                                              <p:pRg st="3" end="3"/>
                                            </p:txEl>
                                          </p:spTgt>
                                        </p:tgtEl>
                                        <p:attrNameLst>
                                          <p:attrName>style.visibility</p:attrName>
                                        </p:attrNameLst>
                                      </p:cBhvr>
                                      <p:to>
                                        <p:strVal val="visible"/>
                                      </p:to>
                                    </p:set>
                                    <p:animEffect transition="in" filter="wipe(left)">
                                      <p:cBhvr>
                                        <p:cTn id="27" dur="500"/>
                                        <p:tgtEl>
                                          <p:spTgt spid="124109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1090">
                                            <p:txEl>
                                              <p:pRg st="4" end="4"/>
                                            </p:txEl>
                                          </p:spTgt>
                                        </p:tgtEl>
                                        <p:attrNameLst>
                                          <p:attrName>style.visibility</p:attrName>
                                        </p:attrNameLst>
                                      </p:cBhvr>
                                      <p:to>
                                        <p:strVal val="visible"/>
                                      </p:to>
                                    </p:set>
                                    <p:animEffect transition="in" filter="wipe(left)">
                                      <p:cBhvr>
                                        <p:cTn id="32" dur="500"/>
                                        <p:tgtEl>
                                          <p:spTgt spid="1241090">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1090">
                                            <p:txEl>
                                              <p:pRg st="5" end="5"/>
                                            </p:txEl>
                                          </p:spTgt>
                                        </p:tgtEl>
                                        <p:attrNameLst>
                                          <p:attrName>style.visibility</p:attrName>
                                        </p:attrNameLst>
                                      </p:cBhvr>
                                      <p:to>
                                        <p:strVal val="visible"/>
                                      </p:to>
                                    </p:set>
                                    <p:animEffect transition="in" filter="wipe(left)">
                                      <p:cBhvr>
                                        <p:cTn id="37" dur="500"/>
                                        <p:tgtEl>
                                          <p:spTgt spid="1241090">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41090">
                                            <p:txEl>
                                              <p:pRg st="6" end="6"/>
                                            </p:txEl>
                                          </p:spTgt>
                                        </p:tgtEl>
                                        <p:attrNameLst>
                                          <p:attrName>style.visibility</p:attrName>
                                        </p:attrNameLst>
                                      </p:cBhvr>
                                      <p:to>
                                        <p:strVal val="visible"/>
                                      </p:to>
                                    </p:set>
                                    <p:animEffect transition="in" filter="wipe(left)">
                                      <p:cBhvr>
                                        <p:cTn id="42" dur="500"/>
                                        <p:tgtEl>
                                          <p:spTgt spid="1241090">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41090">
                                            <p:txEl>
                                              <p:pRg st="7" end="7"/>
                                            </p:txEl>
                                          </p:spTgt>
                                        </p:tgtEl>
                                        <p:attrNameLst>
                                          <p:attrName>style.visibility</p:attrName>
                                        </p:attrNameLst>
                                      </p:cBhvr>
                                      <p:to>
                                        <p:strVal val="visible"/>
                                      </p:to>
                                    </p:set>
                                    <p:animEffect transition="in" filter="wipe(left)">
                                      <p:cBhvr>
                                        <p:cTn id="47" dur="500"/>
                                        <p:tgtEl>
                                          <p:spTgt spid="12410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090" grpId="0" build="p" bldLvl="2" autoUpdateAnimBg="0"/>
      <p:bldP spid="124109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7" name="Text Box 5"/>
          <p:cNvSpPr txBox="1">
            <a:spLocks noChangeArrowheads="1"/>
          </p:cNvSpPr>
          <p:nvPr/>
        </p:nvSpPr>
        <p:spPr bwMode="auto">
          <a:xfrm>
            <a:off x="2362200" y="1979613"/>
            <a:ext cx="7315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a:t>Find the GCF of the following list of terms.</a:t>
            </a:r>
          </a:p>
        </p:txBody>
      </p:sp>
      <p:sp>
        <p:nvSpPr>
          <p:cNvPr id="1242118" name="Text Box 6"/>
          <p:cNvSpPr txBox="1">
            <a:spLocks noChangeArrowheads="1"/>
          </p:cNvSpPr>
          <p:nvPr/>
        </p:nvSpPr>
        <p:spPr bwMode="auto">
          <a:xfrm>
            <a:off x="2971800" y="2665413"/>
            <a:ext cx="6858000" cy="235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spcBef>
                <a:spcPct val="20000"/>
              </a:spcBef>
            </a:pPr>
            <a:r>
              <a:rPr lang="en-US" altLang="x-none" sz="2800" i="1"/>
              <a:t>a</a:t>
            </a:r>
            <a:r>
              <a:rPr lang="en-US" altLang="x-none" sz="2800" baseline="30000"/>
              <a:t>3</a:t>
            </a:r>
            <a:r>
              <a:rPr lang="en-US" altLang="x-none" sz="2800" i="1"/>
              <a:t>b</a:t>
            </a:r>
            <a:r>
              <a:rPr lang="en-US" altLang="x-none" sz="2800" baseline="30000"/>
              <a:t>2</a:t>
            </a:r>
            <a:r>
              <a:rPr lang="en-US" altLang="x-none" sz="2800"/>
              <a:t>, </a:t>
            </a:r>
            <a:r>
              <a:rPr lang="en-US" altLang="x-none" sz="2800" i="1"/>
              <a:t>a</a:t>
            </a:r>
            <a:r>
              <a:rPr lang="en-US" altLang="x-none" sz="2800" baseline="30000"/>
              <a:t>2</a:t>
            </a:r>
            <a:r>
              <a:rPr lang="en-US" altLang="x-none" sz="2800" i="1"/>
              <a:t>b</a:t>
            </a:r>
            <a:r>
              <a:rPr lang="en-US" altLang="x-none" sz="2800" baseline="30000"/>
              <a:t>5</a:t>
            </a:r>
            <a:r>
              <a:rPr lang="en-US" altLang="x-none" sz="2800"/>
              <a:t> and </a:t>
            </a:r>
            <a:r>
              <a:rPr lang="en-US" altLang="x-none" sz="2800" i="1"/>
              <a:t>a</a:t>
            </a:r>
            <a:r>
              <a:rPr lang="en-US" altLang="x-none" sz="2800" baseline="30000"/>
              <a:t>4</a:t>
            </a:r>
            <a:r>
              <a:rPr lang="en-US" altLang="x-none" sz="2800" i="1"/>
              <a:t>b</a:t>
            </a:r>
            <a:r>
              <a:rPr lang="en-US" altLang="x-none" sz="2800" baseline="30000"/>
              <a:t>7</a:t>
            </a:r>
          </a:p>
          <a:p>
            <a:pPr lvl="1">
              <a:lnSpc>
                <a:spcPct val="90000"/>
              </a:lnSpc>
              <a:spcBef>
                <a:spcPct val="20000"/>
              </a:spcBef>
              <a:buClr>
                <a:schemeClr val="tx2"/>
              </a:buClr>
              <a:buFont typeface="Wingdings" charset="2"/>
              <a:buNone/>
            </a:pPr>
            <a:r>
              <a:rPr lang="en-US" altLang="x-none" sz="2800" i="1"/>
              <a:t>a</a:t>
            </a:r>
            <a:r>
              <a:rPr lang="en-US" altLang="x-none" sz="2800" baseline="30000"/>
              <a:t>3</a:t>
            </a:r>
            <a:r>
              <a:rPr lang="en-US" altLang="x-none" sz="2800" i="1"/>
              <a:t>b</a:t>
            </a:r>
            <a:r>
              <a:rPr lang="en-US" altLang="x-none" sz="2800" baseline="30000"/>
              <a:t>2</a:t>
            </a:r>
            <a:r>
              <a:rPr lang="en-US" altLang="x-none" sz="2800"/>
              <a:t> = </a:t>
            </a:r>
            <a:r>
              <a:rPr lang="en-US" altLang="x-none" sz="2800" b="1" i="1">
                <a:solidFill>
                  <a:schemeClr val="accent2"/>
                </a:solidFill>
              </a:rPr>
              <a:t>a</a:t>
            </a:r>
            <a:r>
              <a:rPr lang="en-US" altLang="x-none" sz="2800"/>
              <a:t> ·</a:t>
            </a:r>
            <a:r>
              <a:rPr lang="en-US" altLang="x-none" sz="2800">
                <a:ea typeface="Times New Roman" charset="0"/>
                <a:cs typeface="Times New Roman" charset="0"/>
              </a:rPr>
              <a:t> </a:t>
            </a:r>
            <a:r>
              <a:rPr lang="en-US" altLang="x-none" sz="2800" b="1" i="1">
                <a:solidFill>
                  <a:schemeClr val="accent2"/>
                </a:solidFill>
                <a:ea typeface="Times New Roman" charset="0"/>
                <a:cs typeface="Times New Roman" charset="0"/>
              </a:rPr>
              <a:t>a</a:t>
            </a:r>
            <a:r>
              <a:rPr lang="en-US" altLang="x-none" sz="2800">
                <a:ea typeface="Times New Roman" charset="0"/>
                <a:cs typeface="Times New Roman" charset="0"/>
              </a:rPr>
              <a:t> </a:t>
            </a:r>
            <a:r>
              <a:rPr lang="en-US" altLang="x-none" sz="2800"/>
              <a:t>·</a:t>
            </a:r>
            <a:r>
              <a:rPr lang="en-US" altLang="x-none" sz="2800">
                <a:ea typeface="Times New Roman" charset="0"/>
                <a:cs typeface="Times New Roman" charset="0"/>
              </a:rPr>
              <a:t> </a:t>
            </a:r>
            <a:r>
              <a:rPr lang="en-US" altLang="x-none" sz="2800" i="1">
                <a:ea typeface="Times New Roman" charset="0"/>
                <a:cs typeface="Times New Roman" charset="0"/>
              </a:rPr>
              <a:t>a</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a:t>
            </a:r>
            <a:endParaRPr lang="en-US" altLang="x-none" sz="2800" b="1" i="1">
              <a:solidFill>
                <a:schemeClr val="accent2"/>
              </a:solidFill>
            </a:endParaRPr>
          </a:p>
          <a:p>
            <a:pPr lvl="1">
              <a:lnSpc>
                <a:spcPct val="90000"/>
              </a:lnSpc>
              <a:spcBef>
                <a:spcPct val="20000"/>
              </a:spcBef>
              <a:buClr>
                <a:schemeClr val="tx2"/>
              </a:buClr>
              <a:buFont typeface="Wingdings" charset="2"/>
              <a:buNone/>
            </a:pPr>
            <a:r>
              <a:rPr lang="en-US" altLang="x-none" sz="2800" i="1"/>
              <a:t>a</a:t>
            </a:r>
            <a:r>
              <a:rPr lang="en-US" altLang="x-none" sz="2800" baseline="30000"/>
              <a:t>2</a:t>
            </a:r>
            <a:r>
              <a:rPr lang="en-US" altLang="x-none" sz="2800" i="1"/>
              <a:t>b</a:t>
            </a:r>
            <a:r>
              <a:rPr lang="en-US" altLang="x-none" sz="2800" baseline="30000"/>
              <a:t>5</a:t>
            </a:r>
            <a:r>
              <a:rPr lang="en-US" altLang="x-none" sz="2800"/>
              <a:t> = </a:t>
            </a:r>
            <a:r>
              <a:rPr lang="en-US" altLang="x-none" sz="2800" b="1" i="1">
                <a:solidFill>
                  <a:schemeClr val="accent2"/>
                </a:solidFill>
              </a:rPr>
              <a:t>a</a:t>
            </a:r>
            <a:r>
              <a:rPr lang="en-US" altLang="x-none" sz="2800"/>
              <a:t> · </a:t>
            </a:r>
            <a:r>
              <a:rPr lang="en-US" altLang="x-none" sz="2800" b="1" i="1">
                <a:solidFill>
                  <a:schemeClr val="accent2"/>
                </a:solidFill>
                <a:ea typeface="Times New Roman" charset="0"/>
                <a:cs typeface="Times New Roman" charset="0"/>
              </a:rPr>
              <a:t>a</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endParaRPr lang="en-US" altLang="x-none" sz="2800"/>
          </a:p>
          <a:p>
            <a:pPr lvl="1">
              <a:lnSpc>
                <a:spcPct val="90000"/>
              </a:lnSpc>
              <a:spcBef>
                <a:spcPct val="20000"/>
              </a:spcBef>
              <a:buClr>
                <a:schemeClr val="tx2"/>
              </a:buClr>
              <a:buFont typeface="Wingdings" charset="2"/>
              <a:buNone/>
            </a:pPr>
            <a:r>
              <a:rPr lang="en-US" altLang="x-none" sz="2800" i="1"/>
              <a:t>a</a:t>
            </a:r>
            <a:r>
              <a:rPr lang="en-US" altLang="x-none" sz="2800" baseline="30000"/>
              <a:t>4</a:t>
            </a:r>
            <a:r>
              <a:rPr lang="en-US" altLang="x-none" sz="2800" i="1"/>
              <a:t>b</a:t>
            </a:r>
            <a:r>
              <a:rPr lang="en-US" altLang="x-none" sz="2800" baseline="30000"/>
              <a:t>7</a:t>
            </a:r>
            <a:r>
              <a:rPr lang="en-US" altLang="x-none" sz="2800"/>
              <a:t> = </a:t>
            </a:r>
            <a:r>
              <a:rPr lang="en-US" altLang="x-none" sz="2800" b="1" i="1">
                <a:solidFill>
                  <a:schemeClr val="accent2"/>
                </a:solidFill>
              </a:rPr>
              <a:t>a</a:t>
            </a:r>
            <a:r>
              <a:rPr lang="en-US" altLang="x-none" sz="2800"/>
              <a:t> · </a:t>
            </a:r>
            <a:r>
              <a:rPr lang="en-US" altLang="x-none" sz="2800" b="1" i="1">
                <a:solidFill>
                  <a:schemeClr val="accent2"/>
                </a:solidFill>
                <a:ea typeface="Times New Roman" charset="0"/>
                <a:cs typeface="Times New Roman" charset="0"/>
              </a:rPr>
              <a:t>a</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a</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a</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i="1">
                <a:ea typeface="Times New Roman" charset="0"/>
                <a:cs typeface="Times New Roman" charset="0"/>
              </a:rPr>
              <a:t>b</a:t>
            </a:r>
            <a:endParaRPr lang="en-US" altLang="x-none" sz="2800" baseline="30000"/>
          </a:p>
          <a:p>
            <a:pPr>
              <a:lnSpc>
                <a:spcPct val="90000"/>
              </a:lnSpc>
              <a:spcBef>
                <a:spcPct val="20000"/>
              </a:spcBef>
            </a:pPr>
            <a:r>
              <a:rPr lang="en-US" altLang="x-none" sz="2800"/>
              <a:t>So the GCF is </a:t>
            </a:r>
            <a:r>
              <a:rPr lang="en-US" altLang="x-none" sz="2800" b="1" i="1">
                <a:solidFill>
                  <a:schemeClr val="accent2"/>
                </a:solidFill>
              </a:rPr>
              <a:t>a</a:t>
            </a:r>
            <a:r>
              <a:rPr lang="en-US" altLang="x-none" sz="2800"/>
              <a:t> · </a:t>
            </a:r>
            <a:r>
              <a:rPr lang="en-US" altLang="x-none" sz="2800" b="1" i="1">
                <a:solidFill>
                  <a:schemeClr val="accent2"/>
                </a:solidFill>
                <a:ea typeface="Times New Roman" charset="0"/>
                <a:cs typeface="Times New Roman" charset="0"/>
              </a:rPr>
              <a:t>a</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a:t>
            </a:r>
            <a:r>
              <a:rPr lang="en-US" altLang="x-none" sz="2800">
                <a:ea typeface="Times New Roman" charset="0"/>
                <a:cs typeface="Times New Roman" charset="0"/>
              </a:rPr>
              <a:t> </a:t>
            </a:r>
            <a:r>
              <a:rPr lang="en-US" altLang="x-none" sz="2800"/>
              <a:t>· </a:t>
            </a:r>
            <a:r>
              <a:rPr lang="en-US" altLang="x-none" sz="2800" b="1" i="1">
                <a:solidFill>
                  <a:schemeClr val="accent2"/>
                </a:solidFill>
                <a:ea typeface="Times New Roman" charset="0"/>
                <a:cs typeface="Times New Roman" charset="0"/>
              </a:rPr>
              <a:t>b </a:t>
            </a:r>
            <a:r>
              <a:rPr lang="en-US" altLang="x-none" sz="2800">
                <a:ea typeface="Times New Roman" charset="0"/>
                <a:cs typeface="Times New Roman" charset="0"/>
              </a:rPr>
              <a:t>= </a:t>
            </a:r>
            <a:r>
              <a:rPr lang="en-US" altLang="x-none" sz="2800" i="1"/>
              <a:t>a</a:t>
            </a:r>
            <a:r>
              <a:rPr lang="en-US" altLang="x-none" sz="2800" baseline="30000"/>
              <a:t>2</a:t>
            </a:r>
            <a:r>
              <a:rPr lang="en-US" altLang="x-none" sz="2800" i="1"/>
              <a:t>b</a:t>
            </a:r>
            <a:r>
              <a:rPr lang="en-US" altLang="x-none" sz="2800" baseline="30000"/>
              <a:t>2</a:t>
            </a:r>
          </a:p>
        </p:txBody>
      </p:sp>
      <p:sp>
        <p:nvSpPr>
          <p:cNvPr id="1242119" name="Text Box 7"/>
          <p:cNvSpPr txBox="1">
            <a:spLocks noChangeArrowheads="1"/>
          </p:cNvSpPr>
          <p:nvPr/>
        </p:nvSpPr>
        <p:spPr bwMode="auto">
          <a:xfrm>
            <a:off x="2057400" y="5181601"/>
            <a:ext cx="8077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chemeClr val="folHlink"/>
                </a:solidFill>
              </a:rPr>
              <a:t>Notice that the GCF of terms containing variables will use the smallest exponent found amongst the individual terms for each variable.</a:t>
            </a:r>
          </a:p>
        </p:txBody>
      </p:sp>
      <p:sp>
        <p:nvSpPr>
          <p:cNvPr id="1242120" name="Rectangle 8"/>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Greatest Common Factor</a:t>
            </a:r>
          </a:p>
        </p:txBody>
      </p:sp>
      <p:sp>
        <p:nvSpPr>
          <p:cNvPr id="1242121" name="Text Box 9"/>
          <p:cNvSpPr txBox="1">
            <a:spLocks noChangeArrowheads="1"/>
          </p:cNvSpPr>
          <p:nvPr/>
        </p:nvSpPr>
        <p:spPr bwMode="auto">
          <a:xfrm>
            <a:off x="1717675" y="1252538"/>
            <a:ext cx="1905000" cy="588962"/>
          </a:xfrm>
          <a:prstGeom prst="rect">
            <a:avLst/>
          </a:prstGeom>
          <a:solidFill>
            <a:srgbClr val="2D4202">
              <a:alpha val="50000"/>
            </a:srgbClr>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3200" b="1">
                <a:solidFill>
                  <a:schemeClr val="bg2"/>
                </a:solidFill>
              </a:rPr>
              <a:t>Example</a:t>
            </a:r>
          </a:p>
        </p:txBody>
      </p:sp>
    </p:spTree>
    <p:extLst>
      <p:ext uri="{BB962C8B-B14F-4D97-AF65-F5344CB8AC3E}">
        <p14:creationId xmlns:p14="http://schemas.microsoft.com/office/powerpoint/2010/main" val="40168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42117">
                                            <p:txEl>
                                              <p:pRg st="0" end="0"/>
                                            </p:txEl>
                                          </p:spTgt>
                                        </p:tgtEl>
                                        <p:attrNameLst>
                                          <p:attrName>style.visibility</p:attrName>
                                        </p:attrNameLst>
                                      </p:cBhvr>
                                      <p:to>
                                        <p:strVal val="visible"/>
                                      </p:to>
                                    </p:set>
                                    <p:animEffect transition="in" filter="wipe(left)">
                                      <p:cBhvr>
                                        <p:cTn id="7" dur="500"/>
                                        <p:tgtEl>
                                          <p:spTgt spid="1242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2118">
                                            <p:txEl>
                                              <p:pRg st="0" end="0"/>
                                            </p:txEl>
                                          </p:spTgt>
                                        </p:tgtEl>
                                        <p:attrNameLst>
                                          <p:attrName>style.visibility</p:attrName>
                                        </p:attrNameLst>
                                      </p:cBhvr>
                                      <p:to>
                                        <p:strVal val="visible"/>
                                      </p:to>
                                    </p:set>
                                    <p:animEffect transition="in" filter="wipe(left)">
                                      <p:cBhvr>
                                        <p:cTn id="12" dur="500"/>
                                        <p:tgtEl>
                                          <p:spTgt spid="12421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2118">
                                            <p:txEl>
                                              <p:pRg st="1" end="1"/>
                                            </p:txEl>
                                          </p:spTgt>
                                        </p:tgtEl>
                                        <p:attrNameLst>
                                          <p:attrName>style.visibility</p:attrName>
                                        </p:attrNameLst>
                                      </p:cBhvr>
                                      <p:to>
                                        <p:strVal val="visible"/>
                                      </p:to>
                                    </p:set>
                                    <p:animEffect transition="in" filter="wipe(left)">
                                      <p:cBhvr>
                                        <p:cTn id="17" dur="500"/>
                                        <p:tgtEl>
                                          <p:spTgt spid="124211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2118">
                                            <p:txEl>
                                              <p:pRg st="2" end="2"/>
                                            </p:txEl>
                                          </p:spTgt>
                                        </p:tgtEl>
                                        <p:attrNameLst>
                                          <p:attrName>style.visibility</p:attrName>
                                        </p:attrNameLst>
                                      </p:cBhvr>
                                      <p:to>
                                        <p:strVal val="visible"/>
                                      </p:to>
                                    </p:set>
                                    <p:animEffect transition="in" filter="wipe(left)">
                                      <p:cBhvr>
                                        <p:cTn id="22" dur="500"/>
                                        <p:tgtEl>
                                          <p:spTgt spid="124211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2118">
                                            <p:txEl>
                                              <p:pRg st="3" end="3"/>
                                            </p:txEl>
                                          </p:spTgt>
                                        </p:tgtEl>
                                        <p:attrNameLst>
                                          <p:attrName>style.visibility</p:attrName>
                                        </p:attrNameLst>
                                      </p:cBhvr>
                                      <p:to>
                                        <p:strVal val="visible"/>
                                      </p:to>
                                    </p:set>
                                    <p:animEffect transition="in" filter="wipe(left)">
                                      <p:cBhvr>
                                        <p:cTn id="27" dur="500"/>
                                        <p:tgtEl>
                                          <p:spTgt spid="124211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2118">
                                            <p:txEl>
                                              <p:pRg st="4" end="4"/>
                                            </p:txEl>
                                          </p:spTgt>
                                        </p:tgtEl>
                                        <p:attrNameLst>
                                          <p:attrName>style.visibility</p:attrName>
                                        </p:attrNameLst>
                                      </p:cBhvr>
                                      <p:to>
                                        <p:strVal val="visible"/>
                                      </p:to>
                                    </p:set>
                                    <p:animEffect transition="in" filter="wipe(left)">
                                      <p:cBhvr>
                                        <p:cTn id="32" dur="500"/>
                                        <p:tgtEl>
                                          <p:spTgt spid="1242118">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2119">
                                            <p:txEl>
                                              <p:pRg st="0" end="0"/>
                                            </p:txEl>
                                          </p:spTgt>
                                        </p:tgtEl>
                                        <p:attrNameLst>
                                          <p:attrName>style.visibility</p:attrName>
                                        </p:attrNameLst>
                                      </p:cBhvr>
                                      <p:to>
                                        <p:strVal val="visible"/>
                                      </p:to>
                                    </p:set>
                                    <p:animEffect transition="in" filter="wipe(left)">
                                      <p:cBhvr>
                                        <p:cTn id="37" dur="500"/>
                                        <p:tgtEl>
                                          <p:spTgt spid="12421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2117" grpId="0" build="p" autoUpdateAnimBg="0"/>
      <p:bldP spid="1242118" grpId="0" build="p" bldLvl="2" autoUpdateAnimBg="0"/>
      <p:bldP spid="12421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138" name="Text Box 2"/>
          <p:cNvSpPr txBox="1">
            <a:spLocks noChangeArrowheads="1"/>
          </p:cNvSpPr>
          <p:nvPr/>
        </p:nvSpPr>
        <p:spPr bwMode="auto">
          <a:xfrm>
            <a:off x="2057400" y="1295400"/>
            <a:ext cx="7848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3200"/>
              <a:t>The first step in factoring a polynomial is to find the GCF of all its terms.  </a:t>
            </a:r>
          </a:p>
          <a:p>
            <a:r>
              <a:rPr lang="en-US" altLang="x-none" sz="3200"/>
              <a:t>Then we write the polynomial as a product by </a:t>
            </a:r>
            <a:r>
              <a:rPr lang="en-US" altLang="x-none" sz="3200" b="1" i="1">
                <a:solidFill>
                  <a:schemeClr val="accent2"/>
                </a:solidFill>
              </a:rPr>
              <a:t>factoring out</a:t>
            </a:r>
            <a:r>
              <a:rPr lang="en-US" altLang="x-none" sz="3200"/>
              <a:t> the GCF from all the terms.  </a:t>
            </a:r>
          </a:p>
          <a:p>
            <a:r>
              <a:rPr lang="en-US" altLang="x-none" sz="3200"/>
              <a:t>The remaining factors in each term will form a polynomial.</a:t>
            </a:r>
          </a:p>
        </p:txBody>
      </p:sp>
      <p:sp>
        <p:nvSpPr>
          <p:cNvPr id="1243139" name="Rectangle 3"/>
          <p:cNvSpPr>
            <a:spLocks noChangeArrowheads="1"/>
          </p:cNvSpPr>
          <p:nvPr/>
        </p:nvSpPr>
        <p:spPr bwMode="auto">
          <a:xfrm>
            <a:off x="1981200" y="214313"/>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lgn="ctr">
              <a:spcBef>
                <a:spcPct val="0"/>
              </a:spcBef>
              <a:defRPr sz="4400" b="1">
                <a:solidFill>
                  <a:schemeClr val="bg2"/>
                </a:solidFill>
                <a:latin typeface="Times New Roman" charset="0"/>
              </a:defRPr>
            </a:lvl1pPr>
            <a:lvl2pPr algn="ctr">
              <a:spcBef>
                <a:spcPct val="0"/>
              </a:spcBef>
              <a:defRPr sz="4400" b="1">
                <a:solidFill>
                  <a:schemeClr val="bg2"/>
                </a:solidFill>
                <a:latin typeface="Times New Roman" charset="0"/>
              </a:defRPr>
            </a:lvl2pPr>
            <a:lvl3pPr algn="ctr">
              <a:spcBef>
                <a:spcPct val="0"/>
              </a:spcBef>
              <a:defRPr sz="4400" b="1">
                <a:solidFill>
                  <a:schemeClr val="bg2"/>
                </a:solidFill>
                <a:latin typeface="Times New Roman" charset="0"/>
              </a:defRPr>
            </a:lvl3pPr>
            <a:lvl4pPr algn="ctr">
              <a:spcBef>
                <a:spcPct val="0"/>
              </a:spcBef>
              <a:defRPr sz="4400" b="1">
                <a:solidFill>
                  <a:schemeClr val="bg2"/>
                </a:solidFill>
                <a:latin typeface="Times New Roman" charset="0"/>
              </a:defRPr>
            </a:lvl4pPr>
            <a:lvl5pPr algn="ctr">
              <a:spcBef>
                <a:spcPct val="0"/>
              </a:spcBef>
              <a:defRPr sz="4400" b="1">
                <a:solidFill>
                  <a:schemeClr val="bg2"/>
                </a:solidFill>
                <a:latin typeface="Times New Roman" charset="0"/>
              </a:defRPr>
            </a:lvl5pPr>
            <a:lvl6pPr marL="457200" algn="ctr" fontAlgn="base">
              <a:spcBef>
                <a:spcPct val="0"/>
              </a:spcBef>
              <a:spcAft>
                <a:spcPct val="0"/>
              </a:spcAft>
              <a:defRPr sz="4400" b="1">
                <a:solidFill>
                  <a:schemeClr val="bg2"/>
                </a:solidFill>
                <a:latin typeface="Times New Roman" charset="0"/>
              </a:defRPr>
            </a:lvl6pPr>
            <a:lvl7pPr marL="914400" algn="ctr" fontAlgn="base">
              <a:spcBef>
                <a:spcPct val="0"/>
              </a:spcBef>
              <a:spcAft>
                <a:spcPct val="0"/>
              </a:spcAft>
              <a:defRPr sz="4400" b="1">
                <a:solidFill>
                  <a:schemeClr val="bg2"/>
                </a:solidFill>
                <a:latin typeface="Times New Roman" charset="0"/>
              </a:defRPr>
            </a:lvl7pPr>
            <a:lvl8pPr marL="1371600" algn="ctr" fontAlgn="base">
              <a:spcBef>
                <a:spcPct val="0"/>
              </a:spcBef>
              <a:spcAft>
                <a:spcPct val="0"/>
              </a:spcAft>
              <a:defRPr sz="4400" b="1">
                <a:solidFill>
                  <a:schemeClr val="bg2"/>
                </a:solidFill>
                <a:latin typeface="Times New Roman" charset="0"/>
              </a:defRPr>
            </a:lvl8pPr>
            <a:lvl9pPr marL="1828800" algn="ctr" fontAlgn="base">
              <a:spcBef>
                <a:spcPct val="0"/>
              </a:spcBef>
              <a:spcAft>
                <a:spcPct val="0"/>
              </a:spcAft>
              <a:defRPr sz="4400" b="1">
                <a:solidFill>
                  <a:schemeClr val="bg2"/>
                </a:solidFill>
                <a:latin typeface="Times New Roman" charset="0"/>
              </a:defRPr>
            </a:lvl9pPr>
          </a:lstStyle>
          <a:p>
            <a:r>
              <a:rPr lang="en-US" altLang="x-none"/>
              <a:t>Factoring Polynomials</a:t>
            </a:r>
          </a:p>
        </p:txBody>
      </p:sp>
    </p:spTree>
    <p:extLst>
      <p:ext uri="{BB962C8B-B14F-4D97-AF65-F5344CB8AC3E}">
        <p14:creationId xmlns:p14="http://schemas.microsoft.com/office/powerpoint/2010/main" val="8053749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43138">
                                            <p:txEl>
                                              <p:pRg st="0" end="0"/>
                                            </p:txEl>
                                          </p:spTgt>
                                        </p:tgtEl>
                                        <p:attrNameLst>
                                          <p:attrName>style.visibility</p:attrName>
                                        </p:attrNameLst>
                                      </p:cBhvr>
                                      <p:to>
                                        <p:strVal val="visible"/>
                                      </p:to>
                                    </p:set>
                                    <p:animEffect transition="in" filter="wipe(left)">
                                      <p:cBhvr>
                                        <p:cTn id="7" dur="500"/>
                                        <p:tgtEl>
                                          <p:spTgt spid="12431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3138">
                                            <p:txEl>
                                              <p:pRg st="1" end="1"/>
                                            </p:txEl>
                                          </p:spTgt>
                                        </p:tgtEl>
                                        <p:attrNameLst>
                                          <p:attrName>style.visibility</p:attrName>
                                        </p:attrNameLst>
                                      </p:cBhvr>
                                      <p:to>
                                        <p:strVal val="visible"/>
                                      </p:to>
                                    </p:set>
                                    <p:animEffect transition="in" filter="wipe(left)">
                                      <p:cBhvr>
                                        <p:cTn id="12" dur="500"/>
                                        <p:tgtEl>
                                          <p:spTgt spid="12431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3138">
                                            <p:txEl>
                                              <p:pRg st="2" end="2"/>
                                            </p:txEl>
                                          </p:spTgt>
                                        </p:tgtEl>
                                        <p:attrNameLst>
                                          <p:attrName>style.visibility</p:attrName>
                                        </p:attrNameLst>
                                      </p:cBhvr>
                                      <p:to>
                                        <p:strVal val="visible"/>
                                      </p:to>
                                    </p:set>
                                    <p:animEffect transition="in" filter="wipe(left)">
                                      <p:cBhvr>
                                        <p:cTn id="17" dur="500"/>
                                        <p:tgtEl>
                                          <p:spTgt spid="12431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3138" grpId="0" build="p" autoUpdateAnimBg="0"/>
    </p:bldLst>
  </p:timing>
</p:sld>
</file>

<file path=ppt/theme/theme1.xml><?xml version="1.0" encoding="utf-8"?>
<a:theme xmlns:a="http://schemas.openxmlformats.org/drawingml/2006/main" name="Martin Gay">
  <a:themeElements>
    <a:clrScheme name="Martin Gay 5">
      <a:dk1>
        <a:srgbClr val="000000"/>
      </a:dk1>
      <a:lt1>
        <a:srgbClr val="DDDDDD"/>
      </a:lt1>
      <a:dk2>
        <a:srgbClr val="000000"/>
      </a:dk2>
      <a:lt2>
        <a:srgbClr val="FFFFFF"/>
      </a:lt2>
      <a:accent1>
        <a:srgbClr val="2D4202"/>
      </a:accent1>
      <a:accent2>
        <a:srgbClr val="043066"/>
      </a:accent2>
      <a:accent3>
        <a:srgbClr val="EBEBEB"/>
      </a:accent3>
      <a:accent4>
        <a:srgbClr val="000000"/>
      </a:accent4>
      <a:accent5>
        <a:srgbClr val="ADB0AA"/>
      </a:accent5>
      <a:accent6>
        <a:srgbClr val="032A5C"/>
      </a:accent6>
      <a:hlink>
        <a:srgbClr val="034259"/>
      </a:hlink>
      <a:folHlink>
        <a:srgbClr val="740404"/>
      </a:folHlink>
    </a:clrScheme>
    <a:fontScheme name="Martin G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lnDef>
  </a:objectDefaults>
  <a:extraClrSchemeLst>
    <a:extraClrScheme>
      <a:clrScheme name="Martin Gay 1">
        <a:dk1>
          <a:srgbClr val="264D4C"/>
        </a:dk1>
        <a:lt1>
          <a:srgbClr val="F8F8F8"/>
        </a:lt1>
        <a:dk2>
          <a:srgbClr val="336666"/>
        </a:dk2>
        <a:lt2>
          <a:srgbClr val="FFFFCC"/>
        </a:lt2>
        <a:accent1>
          <a:srgbClr val="C0C0C0"/>
        </a:accent1>
        <a:accent2>
          <a:srgbClr val="FF9900"/>
        </a:accent2>
        <a:accent3>
          <a:srgbClr val="ADB8B8"/>
        </a:accent3>
        <a:accent4>
          <a:srgbClr val="D4D4D4"/>
        </a:accent4>
        <a:accent5>
          <a:srgbClr val="DCDCDC"/>
        </a:accent5>
        <a:accent6>
          <a:srgbClr val="E78A00"/>
        </a:accent6>
        <a:hlink>
          <a:srgbClr val="FFCC00"/>
        </a:hlink>
        <a:folHlink>
          <a:srgbClr val="99CCCC"/>
        </a:folHlink>
      </a:clrScheme>
      <a:clrMap bg1="dk2" tx1="lt1" bg2="dk1" tx2="lt2" accent1="accent1" accent2="accent2" accent3="accent3" accent4="accent4" accent5="accent5" accent6="accent6" hlink="hlink" folHlink="folHlink"/>
    </a:extraClrScheme>
    <a:extraClrScheme>
      <a:clrScheme name="Martin Gay 2">
        <a:dk1>
          <a:srgbClr val="000000"/>
        </a:dk1>
        <a:lt1>
          <a:srgbClr val="609494"/>
        </a:lt1>
        <a:dk2>
          <a:srgbClr val="FFC545"/>
        </a:dk2>
        <a:lt2>
          <a:srgbClr val="476F6E"/>
        </a:lt2>
        <a:accent1>
          <a:srgbClr val="FFFFCC"/>
        </a:accent1>
        <a:accent2>
          <a:srgbClr val="FF9900"/>
        </a:accent2>
        <a:accent3>
          <a:srgbClr val="B6C8C8"/>
        </a:accent3>
        <a:accent4>
          <a:srgbClr val="000000"/>
        </a:accent4>
        <a:accent5>
          <a:srgbClr val="FFFFE2"/>
        </a:accent5>
        <a:accent6>
          <a:srgbClr val="E78A00"/>
        </a:accent6>
        <a:hlink>
          <a:srgbClr val="3E7D7C"/>
        </a:hlink>
        <a:folHlink>
          <a:srgbClr val="99CCCC"/>
        </a:folHlink>
      </a:clrScheme>
      <a:clrMap bg1="lt1" tx1="dk1" bg2="lt2" tx2="dk2" accent1="accent1" accent2="accent2" accent3="accent3" accent4="accent4" accent5="accent5" accent6="accent6" hlink="hlink" folHlink="folHlink"/>
    </a:extraClrScheme>
    <a:extraClrScheme>
      <a:clrScheme name="Martin Gay 3">
        <a:dk1>
          <a:srgbClr val="000000"/>
        </a:dk1>
        <a:lt1>
          <a:srgbClr val="FFFFFF"/>
        </a:lt1>
        <a:dk2>
          <a:srgbClr val="000000"/>
        </a:dk2>
        <a:lt2>
          <a:srgbClr val="B2B2B2"/>
        </a:lt2>
        <a:accent1>
          <a:srgbClr val="C0C0C0"/>
        </a:accent1>
        <a:accent2>
          <a:srgbClr val="F8F8F8"/>
        </a:accent2>
        <a:accent3>
          <a:srgbClr val="FFFFFF"/>
        </a:accent3>
        <a:accent4>
          <a:srgbClr val="000000"/>
        </a:accent4>
        <a:accent5>
          <a:srgbClr val="DCDCDC"/>
        </a:accent5>
        <a:accent6>
          <a:srgbClr val="E1E1E1"/>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Martin Gay 4">
        <a:dk1>
          <a:srgbClr val="000000"/>
        </a:dk1>
        <a:lt1>
          <a:srgbClr val="DDDDDD"/>
        </a:lt1>
        <a:dk2>
          <a:srgbClr val="000000"/>
        </a:dk2>
        <a:lt2>
          <a:srgbClr val="C85F08"/>
        </a:lt2>
        <a:accent1>
          <a:srgbClr val="2D4202"/>
        </a:accent1>
        <a:accent2>
          <a:srgbClr val="043066"/>
        </a:accent2>
        <a:accent3>
          <a:srgbClr val="EBEBEB"/>
        </a:accent3>
        <a:accent4>
          <a:srgbClr val="000000"/>
        </a:accent4>
        <a:accent5>
          <a:srgbClr val="ADB0AA"/>
        </a:accent5>
        <a:accent6>
          <a:srgbClr val="032A5C"/>
        </a:accent6>
        <a:hlink>
          <a:srgbClr val="034259"/>
        </a:hlink>
        <a:folHlink>
          <a:srgbClr val="740404"/>
        </a:folHlink>
      </a:clrScheme>
      <a:clrMap bg1="lt1" tx1="dk1" bg2="lt2" tx2="dk2" accent1="accent1" accent2="accent2" accent3="accent3" accent4="accent4" accent5="accent5" accent6="accent6" hlink="hlink" folHlink="folHlink"/>
    </a:extraClrScheme>
    <a:extraClrScheme>
      <a:clrScheme name="Martin Gay 5">
        <a:dk1>
          <a:srgbClr val="000000"/>
        </a:dk1>
        <a:lt1>
          <a:srgbClr val="DDDDDD"/>
        </a:lt1>
        <a:dk2>
          <a:srgbClr val="000000"/>
        </a:dk2>
        <a:lt2>
          <a:srgbClr val="FFFFFF"/>
        </a:lt2>
        <a:accent1>
          <a:srgbClr val="2D4202"/>
        </a:accent1>
        <a:accent2>
          <a:srgbClr val="043066"/>
        </a:accent2>
        <a:accent3>
          <a:srgbClr val="EBEBEB"/>
        </a:accent3>
        <a:accent4>
          <a:srgbClr val="000000"/>
        </a:accent4>
        <a:accent5>
          <a:srgbClr val="ADB0AA"/>
        </a:accent5>
        <a:accent6>
          <a:srgbClr val="032A5C"/>
        </a:accent6>
        <a:hlink>
          <a:srgbClr val="034259"/>
        </a:hlink>
        <a:folHlink>
          <a:srgbClr val="74040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artin Gay">
  <a:themeElements>
    <a:clrScheme name="Martin Gay 5">
      <a:dk1>
        <a:srgbClr val="000000"/>
      </a:dk1>
      <a:lt1>
        <a:srgbClr val="DDDDDD"/>
      </a:lt1>
      <a:dk2>
        <a:srgbClr val="000000"/>
      </a:dk2>
      <a:lt2>
        <a:srgbClr val="FFFFFF"/>
      </a:lt2>
      <a:accent1>
        <a:srgbClr val="2D4202"/>
      </a:accent1>
      <a:accent2>
        <a:srgbClr val="043066"/>
      </a:accent2>
      <a:accent3>
        <a:srgbClr val="EBEBEB"/>
      </a:accent3>
      <a:accent4>
        <a:srgbClr val="000000"/>
      </a:accent4>
      <a:accent5>
        <a:srgbClr val="ADB0AA"/>
      </a:accent5>
      <a:accent6>
        <a:srgbClr val="032A5C"/>
      </a:accent6>
      <a:hlink>
        <a:srgbClr val="034259"/>
      </a:hlink>
      <a:folHlink>
        <a:srgbClr val="740404"/>
      </a:folHlink>
    </a:clrScheme>
    <a:fontScheme name="Martin Ga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lnDef>
  </a:objectDefaults>
  <a:extraClrSchemeLst>
    <a:extraClrScheme>
      <a:clrScheme name="Martin Gay 1">
        <a:dk1>
          <a:srgbClr val="264D4C"/>
        </a:dk1>
        <a:lt1>
          <a:srgbClr val="F8F8F8"/>
        </a:lt1>
        <a:dk2>
          <a:srgbClr val="336666"/>
        </a:dk2>
        <a:lt2>
          <a:srgbClr val="FFFFCC"/>
        </a:lt2>
        <a:accent1>
          <a:srgbClr val="C0C0C0"/>
        </a:accent1>
        <a:accent2>
          <a:srgbClr val="FF9900"/>
        </a:accent2>
        <a:accent3>
          <a:srgbClr val="ADB8B8"/>
        </a:accent3>
        <a:accent4>
          <a:srgbClr val="D4D4D4"/>
        </a:accent4>
        <a:accent5>
          <a:srgbClr val="DCDCDC"/>
        </a:accent5>
        <a:accent6>
          <a:srgbClr val="E78A00"/>
        </a:accent6>
        <a:hlink>
          <a:srgbClr val="FFCC00"/>
        </a:hlink>
        <a:folHlink>
          <a:srgbClr val="99CCCC"/>
        </a:folHlink>
      </a:clrScheme>
      <a:clrMap bg1="dk2" tx1="lt1" bg2="dk1" tx2="lt2" accent1="accent1" accent2="accent2" accent3="accent3" accent4="accent4" accent5="accent5" accent6="accent6" hlink="hlink" folHlink="folHlink"/>
    </a:extraClrScheme>
    <a:extraClrScheme>
      <a:clrScheme name="Martin Gay 2">
        <a:dk1>
          <a:srgbClr val="000000"/>
        </a:dk1>
        <a:lt1>
          <a:srgbClr val="609494"/>
        </a:lt1>
        <a:dk2>
          <a:srgbClr val="FFC545"/>
        </a:dk2>
        <a:lt2>
          <a:srgbClr val="476F6E"/>
        </a:lt2>
        <a:accent1>
          <a:srgbClr val="FFFFCC"/>
        </a:accent1>
        <a:accent2>
          <a:srgbClr val="FF9900"/>
        </a:accent2>
        <a:accent3>
          <a:srgbClr val="B6C8C8"/>
        </a:accent3>
        <a:accent4>
          <a:srgbClr val="000000"/>
        </a:accent4>
        <a:accent5>
          <a:srgbClr val="FFFFE2"/>
        </a:accent5>
        <a:accent6>
          <a:srgbClr val="E78A00"/>
        </a:accent6>
        <a:hlink>
          <a:srgbClr val="3E7D7C"/>
        </a:hlink>
        <a:folHlink>
          <a:srgbClr val="99CCCC"/>
        </a:folHlink>
      </a:clrScheme>
      <a:clrMap bg1="lt1" tx1="dk1" bg2="lt2" tx2="dk2" accent1="accent1" accent2="accent2" accent3="accent3" accent4="accent4" accent5="accent5" accent6="accent6" hlink="hlink" folHlink="folHlink"/>
    </a:extraClrScheme>
    <a:extraClrScheme>
      <a:clrScheme name="Martin Gay 3">
        <a:dk1>
          <a:srgbClr val="000000"/>
        </a:dk1>
        <a:lt1>
          <a:srgbClr val="FFFFFF"/>
        </a:lt1>
        <a:dk2>
          <a:srgbClr val="000000"/>
        </a:dk2>
        <a:lt2>
          <a:srgbClr val="B2B2B2"/>
        </a:lt2>
        <a:accent1>
          <a:srgbClr val="C0C0C0"/>
        </a:accent1>
        <a:accent2>
          <a:srgbClr val="F8F8F8"/>
        </a:accent2>
        <a:accent3>
          <a:srgbClr val="FFFFFF"/>
        </a:accent3>
        <a:accent4>
          <a:srgbClr val="000000"/>
        </a:accent4>
        <a:accent5>
          <a:srgbClr val="DCDCDC"/>
        </a:accent5>
        <a:accent6>
          <a:srgbClr val="E1E1E1"/>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Martin Gay 4">
        <a:dk1>
          <a:srgbClr val="000000"/>
        </a:dk1>
        <a:lt1>
          <a:srgbClr val="DDDDDD"/>
        </a:lt1>
        <a:dk2>
          <a:srgbClr val="000000"/>
        </a:dk2>
        <a:lt2>
          <a:srgbClr val="C85F08"/>
        </a:lt2>
        <a:accent1>
          <a:srgbClr val="2D4202"/>
        </a:accent1>
        <a:accent2>
          <a:srgbClr val="043066"/>
        </a:accent2>
        <a:accent3>
          <a:srgbClr val="EBEBEB"/>
        </a:accent3>
        <a:accent4>
          <a:srgbClr val="000000"/>
        </a:accent4>
        <a:accent5>
          <a:srgbClr val="ADB0AA"/>
        </a:accent5>
        <a:accent6>
          <a:srgbClr val="032A5C"/>
        </a:accent6>
        <a:hlink>
          <a:srgbClr val="034259"/>
        </a:hlink>
        <a:folHlink>
          <a:srgbClr val="740404"/>
        </a:folHlink>
      </a:clrScheme>
      <a:clrMap bg1="lt1" tx1="dk1" bg2="lt2" tx2="dk2" accent1="accent1" accent2="accent2" accent3="accent3" accent4="accent4" accent5="accent5" accent6="accent6" hlink="hlink" folHlink="folHlink"/>
    </a:extraClrScheme>
    <a:extraClrScheme>
      <a:clrScheme name="Martin Gay 5">
        <a:dk1>
          <a:srgbClr val="000000"/>
        </a:dk1>
        <a:lt1>
          <a:srgbClr val="DDDDDD"/>
        </a:lt1>
        <a:dk2>
          <a:srgbClr val="000000"/>
        </a:dk2>
        <a:lt2>
          <a:srgbClr val="FFFFFF"/>
        </a:lt2>
        <a:accent1>
          <a:srgbClr val="2D4202"/>
        </a:accent1>
        <a:accent2>
          <a:srgbClr val="043066"/>
        </a:accent2>
        <a:accent3>
          <a:srgbClr val="EBEBEB"/>
        </a:accent3>
        <a:accent4>
          <a:srgbClr val="000000"/>
        </a:accent4>
        <a:accent5>
          <a:srgbClr val="ADB0AA"/>
        </a:accent5>
        <a:accent6>
          <a:srgbClr val="032A5C"/>
        </a:accent6>
        <a:hlink>
          <a:srgbClr val="034259"/>
        </a:hlink>
        <a:folHlink>
          <a:srgbClr val="74040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TotalTime>
  <Words>3059</Words>
  <Application>Microsoft Office PowerPoint</Application>
  <PresentationFormat>Widescreen</PresentationFormat>
  <Paragraphs>404</Paragraphs>
  <Slides>49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49</vt:i4>
      </vt:variant>
    </vt:vector>
  </HeadingPairs>
  <TitlesOfParts>
    <vt:vector size="56" baseType="lpstr">
      <vt:lpstr>Arial</vt:lpstr>
      <vt:lpstr>Calibri</vt:lpstr>
      <vt:lpstr>Symbol</vt:lpstr>
      <vt:lpstr>Times New Roman</vt:lpstr>
      <vt:lpstr>Wingdings</vt:lpstr>
      <vt:lpstr>Martin Gay</vt:lpstr>
      <vt:lpstr>1_Martin Gay</vt:lpstr>
      <vt:lpstr>Factoring Polynomials</vt:lpstr>
      <vt:lpstr>Chapter Sections</vt:lpstr>
      <vt:lpstr>Factors</vt:lpstr>
      <vt:lpstr>§ 1</vt:lpstr>
      <vt:lpstr>Greatest Common Factor</vt:lpstr>
      <vt:lpstr>PowerPoint Presentation</vt:lpstr>
      <vt:lpstr>PowerPoint Presentation</vt:lpstr>
      <vt:lpstr>PowerPoint Presentation</vt:lpstr>
      <vt:lpstr>PowerPoint Presentation</vt:lpstr>
      <vt:lpstr>PowerPoint Presentation</vt:lpstr>
      <vt:lpstr>PowerPoint Presentation</vt:lpstr>
      <vt:lpstr>§ 2</vt:lpstr>
      <vt:lpstr>PowerPoint Presentation</vt:lpstr>
      <vt:lpstr>PowerPoint Presentation</vt:lpstr>
      <vt:lpstr>PowerPoint Presentation</vt:lpstr>
      <vt:lpstr>PowerPoint Presentation</vt:lpstr>
      <vt:lpstr>§ 3</vt:lpstr>
      <vt:lpstr>Factoring Trinomials</vt:lpstr>
      <vt:lpstr>PowerPoint Presentation</vt:lpstr>
      <vt:lpstr>PowerPoint Presentation</vt:lpstr>
      <vt:lpstr>PowerPoint Presentation</vt:lpstr>
      <vt:lpstr>PowerPoint Presentation</vt:lpstr>
      <vt:lpstr>PowerPoint Presentation</vt:lpstr>
      <vt:lpstr>Factoring Trinomials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4</vt:lpstr>
      <vt:lpstr>PowerPoint Presentation</vt:lpstr>
      <vt:lpstr>PowerPoint Presentation</vt:lpstr>
      <vt:lpstr>PowerPoint Presentation</vt:lpstr>
      <vt:lpstr>§ 5</vt:lpstr>
      <vt:lpstr>Difference of Two Squares</vt:lpstr>
      <vt:lpstr>Difference of Two Squares</vt:lpstr>
      <vt:lpstr>§ 6</vt:lpstr>
      <vt:lpstr>Sum or Differences of Cubes</vt:lpstr>
      <vt:lpstr>Sum or Differences of Cubes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Factoring Polynomials</dc:title>
  <dc:creator>Tosta Ruiz, Noslinn G</dc:creator>
  <cp:lastModifiedBy>admin</cp:lastModifiedBy>
  <cp:revision>9</cp:revision>
  <dcterms:created xsi:type="dcterms:W3CDTF">2017-09-07T06:17:02Z</dcterms:created>
  <dcterms:modified xsi:type="dcterms:W3CDTF">2017-09-07T19:57:37Z</dcterms:modified>
</cp:coreProperties>
</file>